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56" r:id="rId2"/>
    <p:sldId id="268" r:id="rId3"/>
    <p:sldId id="401" r:id="rId4"/>
    <p:sldId id="269" r:id="rId5"/>
    <p:sldId id="270" r:id="rId6"/>
    <p:sldId id="271" r:id="rId7"/>
    <p:sldId id="272" r:id="rId8"/>
    <p:sldId id="299" r:id="rId9"/>
    <p:sldId id="273" r:id="rId10"/>
    <p:sldId id="280" r:id="rId11"/>
    <p:sldId id="274" r:id="rId12"/>
    <p:sldId id="279" r:id="rId13"/>
    <p:sldId id="276" r:id="rId14"/>
    <p:sldId id="277" r:id="rId15"/>
    <p:sldId id="275" r:id="rId16"/>
    <p:sldId id="278" r:id="rId17"/>
    <p:sldId id="281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1" r:id="rId26"/>
    <p:sldId id="292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2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290" r:id="rId51"/>
    <p:sldId id="330" r:id="rId52"/>
    <p:sldId id="322" r:id="rId53"/>
    <p:sldId id="331" r:id="rId54"/>
    <p:sldId id="323" r:id="rId55"/>
    <p:sldId id="315" r:id="rId56"/>
    <p:sldId id="316" r:id="rId57"/>
    <p:sldId id="329" r:id="rId58"/>
    <p:sldId id="332" r:id="rId59"/>
    <p:sldId id="333" r:id="rId60"/>
    <p:sldId id="324" r:id="rId61"/>
    <p:sldId id="325" r:id="rId62"/>
    <p:sldId id="326" r:id="rId63"/>
    <p:sldId id="327" r:id="rId64"/>
    <p:sldId id="328" r:id="rId65"/>
    <p:sldId id="293" r:id="rId66"/>
    <p:sldId id="294" r:id="rId67"/>
    <p:sldId id="295" r:id="rId68"/>
    <p:sldId id="296" r:id="rId69"/>
    <p:sldId id="335" r:id="rId70"/>
    <p:sldId id="297" r:id="rId71"/>
    <p:sldId id="317" r:id="rId72"/>
    <p:sldId id="298" r:id="rId73"/>
    <p:sldId id="318" r:id="rId74"/>
    <p:sldId id="319" r:id="rId75"/>
    <p:sldId id="320" r:id="rId76"/>
    <p:sldId id="334" r:id="rId77"/>
    <p:sldId id="336" r:id="rId78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/>
    <p:restoredTop sz="96208"/>
  </p:normalViewPr>
  <p:slideViewPr>
    <p:cSldViewPr snapToGrid="0" snapToObjects="1">
      <p:cViewPr varScale="1">
        <p:scale>
          <a:sx n="109" d="100"/>
          <a:sy n="109" d="100"/>
        </p:scale>
        <p:origin x="21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0D4BB-B15D-C24E-BE6D-4E9612CEF7AB}" type="datetimeFigureOut">
              <a:rPr lang="fr-FR" smtClean="0"/>
              <a:t>07/12/2022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52508-1D0B-A44D-BC4C-1C301AEF463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9258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This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means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don’t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know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need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 know the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details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of HTML/CSS/JS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until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want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 go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beyond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the basics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Shiny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provides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for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.</a:t>
            </a:r>
          </a:p>
          <a:p>
            <a:endParaRPr lang="en-GB" dirty="0"/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This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means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whenever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an input changes,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Shiny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can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automatically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figure out how to do the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smallest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amount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of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work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 update all the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related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outputs.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F642F-FC9C-A24F-A93E-6C244AC28D9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362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F642F-FC9C-A24F-A93E-6C244AC28D9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6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7F642F-FC9C-A24F-A93E-6C244AC28D9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166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B81BC-FCF1-C44C-BBA2-AF0090FE4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7AEB0-2106-284C-8F57-998CCCD2A7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29B7B-FF27-C243-9EE6-900C3511C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B9AC0-9AA0-D248-91DE-A62A6D335116}" type="datetimeFigureOut">
              <a:rPr lang="fr-FR" smtClean="0"/>
              <a:t>07/12/2022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8B7FD-8015-1541-AAD7-D48351ECC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7888C-5C96-464A-8671-D3E40359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043F-ED31-9E45-82A5-3562F6309A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4380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A056-F1CF-A444-A841-CC1664610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7BA5BA-9AF8-8D43-822D-D1E9F12BA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7C5C5-4134-1542-83E3-F04600B9B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B9AC0-9AA0-D248-91DE-A62A6D335116}" type="datetimeFigureOut">
              <a:rPr lang="fr-FR" smtClean="0"/>
              <a:t>07/12/2022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E0161-4A8D-EF4C-82C3-FC4018774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1F3A0-ADAC-7A4E-A155-FE7FA219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043F-ED31-9E45-82A5-3562F6309A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5041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18064D-2506-1043-8965-633770594A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5C8D6-7EF1-ED44-A79C-8CF2F4341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FAEB1-D63B-5944-8DEA-BA5ACCDD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B9AC0-9AA0-D248-91DE-A62A6D335116}" type="datetimeFigureOut">
              <a:rPr lang="fr-FR" smtClean="0"/>
              <a:t>07/12/2022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9E4B9-83D5-F346-B701-265123619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047C5-C368-2A4F-BF37-B159AD0B7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043F-ED31-9E45-82A5-3562F6309A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1867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36F30-1AB0-1140-A3E6-309A96A0D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4FDE2-ACDC-FA42-B81E-951A25F3D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C612D-15F4-6E41-98AF-C1538CE20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B9AC0-9AA0-D248-91DE-A62A6D335116}" type="datetimeFigureOut">
              <a:rPr lang="fr-FR" smtClean="0"/>
              <a:t>07/12/2022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3706B-E657-704C-9405-E2D5BB315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4C3C6-1DCD-6A49-A6C6-76BFB160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043F-ED31-9E45-82A5-3562F6309A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72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4C656-164E-814D-889D-1DF0681BB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5D27A-5F8D-A042-A390-1602E2FF6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F435A-6F43-9849-9DB7-7B47F6CCC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B9AC0-9AA0-D248-91DE-A62A6D335116}" type="datetimeFigureOut">
              <a:rPr lang="fr-FR" smtClean="0"/>
              <a:t>07/12/2022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56759-7521-C147-9E56-42D94A29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E3875-DDAA-6E47-A23E-2BFC772FC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043F-ED31-9E45-82A5-3562F6309A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204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7A5E2-A8CD-7549-8BBC-F40555D01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4D299-542B-054F-B582-3F6207F19E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B5D8F5-09F2-204E-9B6F-26F4824B2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30047-A9F6-E446-8618-6A1408F28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B9AC0-9AA0-D248-91DE-A62A6D335116}" type="datetimeFigureOut">
              <a:rPr lang="fr-FR" smtClean="0"/>
              <a:t>07/12/2022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429579-B611-3846-BE66-3B464BC5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2674B-F198-7442-B5FD-735AA40A0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043F-ED31-9E45-82A5-3562F6309A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5412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0ACB3-7ED1-F245-AF09-8BCE9425E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D7433-5597-B440-9538-EF09E016B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9A300-9A97-9C42-B2C2-41B55E3C6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B52CC2-8BC8-3842-8A9E-DDE6E4A41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B8127D-32B6-DC4C-AD60-6CE014EA84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1D7531-5FCC-7048-B460-9F391F30F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B9AC0-9AA0-D248-91DE-A62A6D335116}" type="datetimeFigureOut">
              <a:rPr lang="fr-FR" smtClean="0"/>
              <a:t>07/12/2022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627F35-1F8C-C748-A3D6-C9A22CCAE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C1CEE5-2D49-E040-BE01-E22C3E87A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043F-ED31-9E45-82A5-3562F6309A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2634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F18DC-CA20-6248-AEA4-084E6EB58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09937B-6AA8-C440-94A8-6D1404B0E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B9AC0-9AA0-D248-91DE-A62A6D335116}" type="datetimeFigureOut">
              <a:rPr lang="fr-FR" smtClean="0"/>
              <a:t>07/12/2022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17FDD-8E0B-6442-B0BC-6F271B11E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F60137-3817-1B4C-9E51-69CEF7BE7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043F-ED31-9E45-82A5-3562F6309A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364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FBDBF1-6A29-E54E-80C4-9A6BA374D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B9AC0-9AA0-D248-91DE-A62A6D335116}" type="datetimeFigureOut">
              <a:rPr lang="fr-FR" smtClean="0"/>
              <a:t>07/12/2022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F40CD4-6845-F442-808D-1361B1B9E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742A1-ED88-6742-B73C-A0C5C817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043F-ED31-9E45-82A5-3562F6309A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4684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913E7-7286-1F47-8E6B-2BD40C2BB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281E8-2D26-DF4F-B3AF-0867BDD75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6E2C93-A53A-CE4E-A781-501665C9F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201D4-AD68-0944-9DB5-B9FB80C1A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B9AC0-9AA0-D248-91DE-A62A6D335116}" type="datetimeFigureOut">
              <a:rPr lang="fr-FR" smtClean="0"/>
              <a:t>07/12/2022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C619B-D224-D042-B7F0-C22E7D0B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93593-E69B-7A4A-AFDB-83A3818C9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043F-ED31-9E45-82A5-3562F6309A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2878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8264D-6CF0-4848-9C20-76563429F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809B0A-F41D-7D4B-9E99-F99AFDD30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E35EB-7C95-944A-AB57-41E590854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0D0FB-A579-4143-A3A2-B9A530C78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B9AC0-9AA0-D248-91DE-A62A6D335116}" type="datetimeFigureOut">
              <a:rPr lang="fr-FR" smtClean="0"/>
              <a:t>07/12/2022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1FEFB-5448-CC43-80EF-6C08BFD9C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3174C-169F-5A43-A2B4-12F94583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043F-ED31-9E45-82A5-3562F6309A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885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33AD58-6C15-7A4A-BD7A-E1C192542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48E2D-F07E-9B42-A70E-DFD6DD4A5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3D881-0A1A-7642-A886-0D2C3BE012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B9AC0-9AA0-D248-91DE-A62A6D335116}" type="datetimeFigureOut">
              <a:rPr lang="fr-FR" smtClean="0"/>
              <a:t>07/12/2022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DAB3D-E8A8-4541-A69B-20E2BD16F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79098-DE26-9B42-8CA0-8D9B0E28C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4043F-ED31-9E45-82A5-3562F6309A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56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bootswatch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yihui.name/knitr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pandoc.org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rmarkdown/ioslides-presentation.html" TargetMode="External"/><Relationship Id="rId2" Type="http://schemas.openxmlformats.org/officeDocument/2006/relationships/hyperlink" Target="https://bookdown.org/yihui/rmarkdown/beamer-presentation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ookdown.org/yihui/rmarkdown/revealjs.html" TargetMode="External"/><Relationship Id="rId5" Type="http://schemas.openxmlformats.org/officeDocument/2006/relationships/hyperlink" Target="https://bookdown.org/yihui/rmarkdown/powerpoint-presentation.html" TargetMode="External"/><Relationship Id="rId4" Type="http://schemas.openxmlformats.org/officeDocument/2006/relationships/hyperlink" Target="https://bookdown.org/yihui/rmarkdown/slidy-presentation.html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hiny.rstudio.com/" TargetMode="External"/><Relationship Id="rId2" Type="http://schemas.openxmlformats.org/officeDocument/2006/relationships/hyperlink" Target="http://www.htmlwidgets.org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rmarkdown.rstudio.com/" TargetMode="External"/><Relationship Id="rId7" Type="http://schemas.openxmlformats.org/officeDocument/2006/relationships/hyperlink" Target="https://github.com/daattali/shinyjs/blob/master/README.m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htmlwidgets.org/" TargetMode="External"/><Relationship Id="rId5" Type="http://schemas.openxmlformats.org/officeDocument/2006/relationships/hyperlink" Target="http://rstudio.github.io/shinythemes/" TargetMode="External"/><Relationship Id="rId4" Type="http://schemas.openxmlformats.org/officeDocument/2006/relationships/hyperlink" Target="http://rstudio.github.io/shinydashboard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DBCAC-8A86-E841-9285-2B5BCC6894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Notebooks and </a:t>
            </a:r>
            <a:r>
              <a:rPr lang="fr-FR" dirty="0" err="1"/>
              <a:t>shiny</a:t>
            </a:r>
            <a:r>
              <a:rPr lang="fr-FR" dirty="0"/>
              <a:t> </a:t>
            </a:r>
            <a:r>
              <a:rPr lang="fr-FR" dirty="0" err="1"/>
              <a:t>apps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559CD-F23A-3444-A33F-1F3E79282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1059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439" y="352246"/>
            <a:ext cx="10515600" cy="1325563"/>
          </a:xfrm>
        </p:spPr>
        <p:txBody>
          <a:bodyPr/>
          <a:lstStyle/>
          <a:p>
            <a:r>
              <a:rPr lang="en-GB" dirty="0"/>
              <a:t>Working directories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Working directories</a:t>
            </a:r>
          </a:p>
          <a:p>
            <a:pPr lvl="1"/>
            <a:r>
              <a:rPr lang="en-GB" dirty="0"/>
              <a:t>Working directory is automatically set to directory with </a:t>
            </a:r>
            <a:r>
              <a:rPr lang="en-GB" dirty="0" err="1"/>
              <a:t>Rmd</a:t>
            </a:r>
            <a:r>
              <a:rPr lang="en-GB" dirty="0"/>
              <a:t> file</a:t>
            </a:r>
          </a:p>
          <a:p>
            <a:pPr lvl="1"/>
            <a:r>
              <a:rPr lang="en-GB" dirty="0"/>
              <a:t>That’s why we immediately save</a:t>
            </a:r>
          </a:p>
          <a:p>
            <a:pPr lvl="1"/>
            <a:r>
              <a:rPr lang="en-GB" dirty="0"/>
              <a:t>Designed so that data and code all go together</a:t>
            </a:r>
          </a:p>
          <a:p>
            <a:pPr lvl="1"/>
            <a:r>
              <a:rPr lang="en-GB" dirty="0"/>
              <a:t>Can run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GB" dirty="0"/>
              <a:t> but get a warning, and only lasts for 1 block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49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440" y="262094"/>
            <a:ext cx="10515600" cy="1325563"/>
          </a:xfrm>
        </p:spPr>
        <p:txBody>
          <a:bodyPr/>
          <a:lstStyle/>
          <a:p>
            <a:r>
              <a:rPr lang="en-GB" dirty="0"/>
              <a:t>Good code block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142149" cy="4351338"/>
          </a:xfrm>
        </p:spPr>
        <p:txBody>
          <a:bodyPr/>
          <a:lstStyle/>
          <a:p>
            <a:r>
              <a:rPr lang="en-GB" dirty="0"/>
              <a:t>Break code into short chunks</a:t>
            </a:r>
          </a:p>
          <a:p>
            <a:r>
              <a:rPr lang="en-GB" dirty="0"/>
              <a:t>All chunks are part of the same session</a:t>
            </a:r>
          </a:p>
          <a:p>
            <a:endParaRPr lang="en-GB" dirty="0"/>
          </a:p>
          <a:p>
            <a:r>
              <a:rPr lang="en-GB" dirty="0"/>
              <a:t>Stop the block as soon as any output is generated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788" y="1027906"/>
            <a:ext cx="4410076" cy="55333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788" y="1027906"/>
            <a:ext cx="4391114" cy="553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3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440" y="262094"/>
            <a:ext cx="10515600" cy="1325563"/>
          </a:xfrm>
        </p:spPr>
        <p:txBody>
          <a:bodyPr/>
          <a:lstStyle/>
          <a:p>
            <a:r>
              <a:rPr lang="en-GB" dirty="0"/>
              <a:t>Good code block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440" y="1786989"/>
            <a:ext cx="5626996" cy="4351338"/>
          </a:xfrm>
        </p:spPr>
        <p:txBody>
          <a:bodyPr/>
          <a:lstStyle/>
          <a:p>
            <a:r>
              <a:rPr lang="en-GB" dirty="0"/>
              <a:t>Name your chunks</a:t>
            </a:r>
          </a:p>
          <a:p>
            <a:endParaRPr lang="en-GB" dirty="0"/>
          </a:p>
          <a:p>
            <a:r>
              <a:rPr lang="en-GB" dirty="0"/>
              <a:t>Name appears in the navigation along with headings you’ve created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722772" y="1587657"/>
            <a:ext cx="523047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Names are cool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</a:t>
            </a:r>
          </a:p>
          <a:p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```{r "create data"}</a:t>
            </a: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(x=1:5) -&gt;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some.data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some.data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</a:p>
          <a:p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```{r "calculate mean"}</a:t>
            </a: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some.data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%&gt;% pull(x) %&gt;% mean()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83" y="4218950"/>
            <a:ext cx="4575510" cy="211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37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Displaying </a:t>
            </a:r>
            <a:r>
              <a:rPr lang="en-GB" dirty="0" err="1"/>
              <a:t>tibbles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68177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By default you don’t see the text form of </a:t>
            </a:r>
            <a:r>
              <a:rPr lang="en-GB" dirty="0" err="1"/>
              <a:t>tibbles</a:t>
            </a:r>
            <a:r>
              <a:rPr lang="en-GB" dirty="0"/>
              <a:t>/</a:t>
            </a:r>
            <a:r>
              <a:rPr lang="en-GB" dirty="0" err="1"/>
              <a:t>dataframes</a:t>
            </a:r>
            <a:endParaRPr lang="en-GB" dirty="0"/>
          </a:p>
          <a:p>
            <a:endParaRPr lang="en-GB" dirty="0"/>
          </a:p>
          <a:p>
            <a:r>
              <a:rPr lang="en-GB" dirty="0"/>
              <a:t>You get a nice interactive table</a:t>
            </a:r>
          </a:p>
          <a:p>
            <a:pPr lvl="1"/>
            <a:r>
              <a:rPr lang="en-GB" dirty="0"/>
              <a:t>Not in all output formats</a:t>
            </a:r>
          </a:p>
          <a:p>
            <a:endParaRPr lang="en-GB" dirty="0"/>
          </a:p>
          <a:p>
            <a:r>
              <a:rPr lang="en-GB" dirty="0"/>
              <a:t>Buttons to see more columns/rows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470" y="1825625"/>
            <a:ext cx="6094400" cy="482602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1302284" y="3567449"/>
            <a:ext cx="403070" cy="2833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11077255" y="6061054"/>
            <a:ext cx="604605" cy="3606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51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734" y="249216"/>
            <a:ext cx="10515600" cy="1325563"/>
          </a:xfrm>
        </p:spPr>
        <p:txBody>
          <a:bodyPr/>
          <a:lstStyle/>
          <a:p>
            <a:r>
              <a:rPr lang="en-GB" dirty="0"/>
              <a:t>Displaying </a:t>
            </a:r>
            <a:r>
              <a:rPr lang="en-GB" dirty="0" err="1"/>
              <a:t>tibbles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734" y="1690688"/>
            <a:ext cx="5781541" cy="4351338"/>
          </a:xfrm>
        </p:spPr>
        <p:txBody>
          <a:bodyPr/>
          <a:lstStyle/>
          <a:p>
            <a:r>
              <a:rPr lang="en-GB" dirty="0"/>
              <a:t>Although you only see 10 rows, all of the data goes into your document</a:t>
            </a:r>
          </a:p>
          <a:p>
            <a:endParaRPr lang="en-GB" dirty="0"/>
          </a:p>
          <a:p>
            <a:r>
              <a:rPr lang="en-GB" dirty="0"/>
              <a:t>When rendered to HTML / PDF this can make your document BIG</a:t>
            </a:r>
          </a:p>
          <a:p>
            <a:endParaRPr lang="en-GB" dirty="0"/>
          </a:p>
          <a:p>
            <a:r>
              <a:rPr lang="en-GB" dirty="0"/>
              <a:t>Use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head() </a:t>
            </a:r>
            <a:r>
              <a:rPr lang="en-GB" dirty="0"/>
              <a:t>function to only show a few example rows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5941273" cy="39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30" y="274369"/>
            <a:ext cx="10515600" cy="1325563"/>
          </a:xfrm>
        </p:spPr>
        <p:txBody>
          <a:bodyPr/>
          <a:lstStyle/>
          <a:p>
            <a:r>
              <a:rPr lang="en-GB" dirty="0"/>
              <a:t>Controlling warnings / errors / messages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30" y="1599932"/>
            <a:ext cx="7915275" cy="2705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152" y="4532356"/>
            <a:ext cx="79343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96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Controlling warnings / errors /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Can select which output you want to see using the block header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```{r "Block name", warnings=FALSE}</a:t>
            </a:r>
          </a:p>
          <a:p>
            <a:endParaRPr lang="en-GB" dirty="0"/>
          </a:p>
          <a:p>
            <a:r>
              <a:rPr lang="en-GB" dirty="0"/>
              <a:t>Can remove</a:t>
            </a:r>
          </a:p>
          <a:p>
            <a:pPr lvl="1"/>
            <a:r>
              <a:rPr lang="en-GB" dirty="0"/>
              <a:t>Warnings 	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{r warnings=FALSE}</a:t>
            </a:r>
          </a:p>
          <a:p>
            <a:pPr lvl="1"/>
            <a:r>
              <a:rPr lang="en-GB" dirty="0"/>
              <a:t>Errors		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{r error=TRUE} </a:t>
            </a:r>
            <a:r>
              <a:rPr lang="en-GB" dirty="0"/>
              <a:t>means that script doesn’t stop on error</a:t>
            </a:r>
          </a:p>
          <a:p>
            <a:pPr lvl="1"/>
            <a:r>
              <a:rPr lang="en-GB" dirty="0"/>
              <a:t>Messages	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{r message=FALSE}</a:t>
            </a:r>
          </a:p>
          <a:p>
            <a:pPr lvl="1"/>
            <a:r>
              <a:rPr lang="en-GB" dirty="0"/>
              <a:t>Code		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{r echo=FALSE}</a:t>
            </a:r>
          </a:p>
          <a:p>
            <a:pPr lvl="1"/>
            <a:r>
              <a:rPr lang="en-GB" dirty="0"/>
              <a:t>Code + output 	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{r include=FALSE}</a:t>
            </a:r>
          </a:p>
        </p:txBody>
      </p:sp>
    </p:spTree>
    <p:extLst>
      <p:ext uri="{BB962C8B-B14F-4D97-AF65-F5344CB8AC3E}">
        <p14:creationId xmlns:p14="http://schemas.microsoft.com/office/powerpoint/2010/main" val="2226922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57" y="223457"/>
            <a:ext cx="10515600" cy="1325563"/>
          </a:xfrm>
        </p:spPr>
        <p:txBody>
          <a:bodyPr/>
          <a:lstStyle/>
          <a:p>
            <a:r>
              <a:rPr lang="en-GB" dirty="0"/>
              <a:t>Changing graphics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079" y="1413501"/>
            <a:ext cx="10515600" cy="491002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You can change the way that figures / graphs are displayed by changing R code block options</a:t>
            </a:r>
          </a:p>
          <a:p>
            <a:endParaRPr lang="en-GB" dirty="0"/>
          </a:p>
          <a:p>
            <a:r>
              <a:rPr lang="en-GB" dirty="0"/>
              <a:t>Change the file format (default is PNG)</a:t>
            </a:r>
          </a:p>
          <a:p>
            <a:pPr marL="457200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```{r dev="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"}</a:t>
            </a:r>
          </a:p>
          <a:p>
            <a:r>
              <a:rPr lang="en-GB" dirty="0">
                <a:cs typeface="Courier New" panose="02070309020205020404" pitchFamily="49" charset="0"/>
              </a:rPr>
              <a:t>Change the size</a:t>
            </a:r>
          </a:p>
          <a:p>
            <a:pPr marL="457200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```{r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fig.height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=5,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fig.width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=8}</a:t>
            </a:r>
          </a:p>
          <a:p>
            <a:r>
              <a:rPr lang="en-GB" dirty="0">
                <a:cs typeface="Courier New" panose="02070309020205020404" pitchFamily="49" charset="0"/>
              </a:rPr>
              <a:t>Change the alignment (only affected compiled document)</a:t>
            </a:r>
          </a:p>
          <a:p>
            <a:pPr marL="457200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```{r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fig.align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"}</a:t>
            </a:r>
          </a:p>
          <a:p>
            <a:r>
              <a:rPr lang="en-GB" dirty="0">
                <a:cs typeface="Courier New" panose="02070309020205020404" pitchFamily="49" charset="0"/>
              </a:rPr>
              <a:t>Add a legend</a:t>
            </a:r>
          </a:p>
          <a:p>
            <a:pPr marL="457200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```{r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fig.cap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="This is a great picture"}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8749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199" y="2574925"/>
            <a:ext cx="7854502" cy="1325563"/>
          </a:xfrm>
        </p:spPr>
        <p:txBody>
          <a:bodyPr/>
          <a:lstStyle/>
          <a:p>
            <a:pPr algn="ctr"/>
            <a:r>
              <a:rPr lang="en-GB" dirty="0"/>
              <a:t>Changing document appearance</a:t>
            </a:r>
          </a:p>
        </p:txBody>
      </p:sp>
    </p:spTree>
    <p:extLst>
      <p:ext uri="{BB962C8B-B14F-4D97-AF65-F5344CB8AC3E}">
        <p14:creationId xmlns:p14="http://schemas.microsoft.com/office/powerpoint/2010/main" val="3746714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829" y="267153"/>
            <a:ext cx="10515600" cy="1325563"/>
          </a:xfrm>
        </p:spPr>
        <p:txBody>
          <a:bodyPr/>
          <a:lstStyle/>
          <a:p>
            <a:r>
              <a:rPr lang="en-GB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5542" y="1411966"/>
            <a:ext cx="10515600" cy="4351338"/>
          </a:xfrm>
        </p:spPr>
        <p:txBody>
          <a:bodyPr/>
          <a:lstStyle/>
          <a:p>
            <a:r>
              <a:rPr lang="en-GB" dirty="0"/>
              <a:t>If you have used headings in your document then you can auto-create a table of contents</a:t>
            </a:r>
          </a:p>
          <a:p>
            <a:r>
              <a:rPr lang="en-GB" dirty="0"/>
              <a:t>This can be a fixed set of links at the top of your document, or a floating table on the left</a:t>
            </a:r>
          </a:p>
          <a:p>
            <a:r>
              <a:rPr lang="en-GB" dirty="0"/>
              <a:t>This is set in the header section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562706" y="3318570"/>
            <a:ext cx="557486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title: "Example Notebook"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output: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html_document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df_print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paged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toc: yes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toc_float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: yes</a:t>
            </a:r>
          </a:p>
          <a:p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04" y="4319928"/>
            <a:ext cx="49625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62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0" y="2574925"/>
            <a:ext cx="4838700" cy="1325563"/>
          </a:xfrm>
        </p:spPr>
        <p:txBody>
          <a:bodyPr/>
          <a:lstStyle/>
          <a:p>
            <a:pPr algn="ctr"/>
            <a:r>
              <a:rPr lang="en-GB" dirty="0"/>
              <a:t>Using Markdown</a:t>
            </a:r>
          </a:p>
        </p:txBody>
      </p:sp>
    </p:spTree>
    <p:extLst>
      <p:ext uri="{BB962C8B-B14F-4D97-AF65-F5344CB8AC3E}">
        <p14:creationId xmlns:p14="http://schemas.microsoft.com/office/powerpoint/2010/main" val="778573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Document themes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27914" cy="4351338"/>
          </a:xfrm>
        </p:spPr>
        <p:txBody>
          <a:bodyPr/>
          <a:lstStyle/>
          <a:p>
            <a:r>
              <a:rPr lang="en-GB" dirty="0"/>
              <a:t>HTML documents are based on the </a:t>
            </a:r>
            <a:r>
              <a:rPr lang="en-GB" dirty="0" err="1"/>
              <a:t>bootswatch</a:t>
            </a:r>
            <a:r>
              <a:rPr lang="en-GB" dirty="0"/>
              <a:t> theme collection (</a:t>
            </a:r>
            <a:r>
              <a:rPr lang="en-GB" dirty="0">
                <a:hlinkClick r:id="rId2"/>
              </a:rPr>
              <a:t>https://bootswatch.com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You can change the theme by adding to the header</a:t>
            </a:r>
          </a:p>
        </p:txBody>
      </p:sp>
      <p:sp>
        <p:nvSpPr>
          <p:cNvPr id="4" name="Rectangle 3"/>
          <p:cNvSpPr/>
          <p:nvPr/>
        </p:nvSpPr>
        <p:spPr>
          <a:xfrm>
            <a:off x="7333230" y="1353792"/>
            <a:ext cx="4682760" cy="4505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---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title: "Themes"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output: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GB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html_document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GB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df_print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paged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toc: true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GB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toc_float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true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GB" sz="2400" b="1" dirty="0">
                <a:latin typeface="Courier New" panose="02070309020205020404" pitchFamily="49" charset="0"/>
                <a:ea typeface="Times New Roman" panose="02020603050405020304" pitchFamily="18" charset="0"/>
              </a:rPr>
              <a:t>theme: yeti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highlight: </a:t>
            </a:r>
            <a:r>
              <a:rPr lang="en-GB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kate</a:t>
            </a:r>
            <a:endParaRPr lang="en-GB" sz="2400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3044471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099" y="289031"/>
            <a:ext cx="10515600" cy="1325563"/>
          </a:xfrm>
        </p:spPr>
        <p:txBody>
          <a:bodyPr/>
          <a:lstStyle/>
          <a:p>
            <a:r>
              <a:rPr lang="en-GB" dirty="0"/>
              <a:t>Document themes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38200" y="1690687"/>
            <a:ext cx="11150398" cy="4516929"/>
            <a:chOff x="838200" y="1690688"/>
            <a:chExt cx="9328480" cy="3778886"/>
          </a:xfrm>
        </p:grpSpPr>
        <p:pic>
          <p:nvPicPr>
            <p:cNvPr id="4" name="Picture 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690688"/>
              <a:ext cx="2736215" cy="1056005"/>
            </a:xfrm>
            <a:prstGeom prst="rect">
              <a:avLst/>
            </a:prstGeom>
          </p:spPr>
        </p:pic>
        <p:pic>
          <p:nvPicPr>
            <p:cNvPr id="5" name="Picture 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177195" y="1690688"/>
              <a:ext cx="2626995" cy="1042670"/>
            </a:xfrm>
            <a:prstGeom prst="rect">
              <a:avLst/>
            </a:prstGeom>
          </p:spPr>
        </p:pic>
        <p:pic>
          <p:nvPicPr>
            <p:cNvPr id="6" name="Picture 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7406970" y="1690688"/>
              <a:ext cx="2759710" cy="1009650"/>
            </a:xfrm>
            <a:prstGeom prst="rect">
              <a:avLst/>
            </a:prstGeom>
          </p:spPr>
        </p:pic>
        <p:pic>
          <p:nvPicPr>
            <p:cNvPr id="7" name="Picture 6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3075306"/>
              <a:ext cx="2600325" cy="996950"/>
            </a:xfrm>
            <a:prstGeom prst="rect">
              <a:avLst/>
            </a:prstGeom>
          </p:spPr>
        </p:pic>
        <p:pic>
          <p:nvPicPr>
            <p:cNvPr id="8" name="Picture 7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4177195" y="3075306"/>
              <a:ext cx="2848610" cy="1073785"/>
            </a:xfrm>
            <a:prstGeom prst="rect">
              <a:avLst/>
            </a:prstGeom>
          </p:spPr>
        </p:pic>
        <p:pic>
          <p:nvPicPr>
            <p:cNvPr id="9" name="Picture 8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7495235" y="3085172"/>
              <a:ext cx="2583180" cy="972820"/>
            </a:xfrm>
            <a:prstGeom prst="rect">
              <a:avLst/>
            </a:prstGeom>
          </p:spPr>
        </p:pic>
        <p:pic>
          <p:nvPicPr>
            <p:cNvPr id="10" name="Picture 9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838200" y="4400869"/>
              <a:ext cx="2484755" cy="895985"/>
            </a:xfrm>
            <a:prstGeom prst="rect">
              <a:avLst/>
            </a:prstGeom>
          </p:spPr>
        </p:pic>
        <p:pic>
          <p:nvPicPr>
            <p:cNvPr id="11" name="Picture 10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4177195" y="4491039"/>
              <a:ext cx="2444115" cy="896620"/>
            </a:xfrm>
            <a:prstGeom prst="rect">
              <a:avLst/>
            </a:prstGeom>
          </p:spPr>
        </p:pic>
        <p:pic>
          <p:nvPicPr>
            <p:cNvPr id="12" name="Picture 11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7499680" y="4491039"/>
              <a:ext cx="2574290" cy="978535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9573398" y="6383389"/>
            <a:ext cx="261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(there are more than this)</a:t>
            </a:r>
          </a:p>
        </p:txBody>
      </p:sp>
    </p:spTree>
    <p:extLst>
      <p:ext uri="{BB962C8B-B14F-4D97-AF65-F5344CB8AC3E}">
        <p14:creationId xmlns:p14="http://schemas.microsoft.com/office/powerpoint/2010/main" val="3807058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04313"/>
            <a:ext cx="10515600" cy="1325563"/>
          </a:xfrm>
        </p:spPr>
        <p:txBody>
          <a:bodyPr/>
          <a:lstStyle/>
          <a:p>
            <a:r>
              <a:rPr lang="en-GB" dirty="0"/>
              <a:t>Highlighting themes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75663" cy="4351338"/>
          </a:xfrm>
        </p:spPr>
        <p:txBody>
          <a:bodyPr/>
          <a:lstStyle/>
          <a:p>
            <a:r>
              <a:rPr lang="en-GB" dirty="0"/>
              <a:t>Similarly to the document themes you can also change the colouring / style used to highlight R code in your document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7333230" y="1353792"/>
            <a:ext cx="4682760" cy="4505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---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title: "Themes"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output: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</a:t>
            </a:r>
            <a:r>
              <a:rPr lang="en-GB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html_document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GB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df_print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paged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toc: true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GB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toc_float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: true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    theme: yeti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sz="2400" dirty="0">
                <a:latin typeface="Courier New" panose="02070309020205020404" pitchFamily="49" charset="0"/>
                <a:ea typeface="Times New Roman" panose="02020603050405020304" pitchFamily="18" charset="0"/>
              </a:rPr>
              <a:t>    </a:t>
            </a:r>
            <a:r>
              <a:rPr lang="en-GB" sz="2400" b="1" dirty="0">
                <a:latin typeface="Courier New" panose="02070309020205020404" pitchFamily="49" charset="0"/>
                <a:ea typeface="Times New Roman" panose="02020603050405020304" pitchFamily="18" charset="0"/>
              </a:rPr>
              <a:t>highlight: </a:t>
            </a:r>
            <a:r>
              <a:rPr lang="en-GB" sz="2400" b="1" dirty="0" err="1">
                <a:latin typeface="Courier New" panose="02070309020205020404" pitchFamily="49" charset="0"/>
                <a:ea typeface="Times New Roman" panose="02020603050405020304" pitchFamily="18" charset="0"/>
              </a:rPr>
              <a:t>kate</a:t>
            </a:r>
            <a:endParaRPr lang="en-GB" sz="2400" b="1" dirty="0">
              <a:latin typeface="Courier New" panose="02070309020205020404" pitchFamily="49" charset="0"/>
              <a:ea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1073265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914" y="244249"/>
            <a:ext cx="10515600" cy="1325563"/>
          </a:xfrm>
        </p:spPr>
        <p:txBody>
          <a:bodyPr/>
          <a:lstStyle/>
          <a:p>
            <a:r>
              <a:rPr lang="en-GB" dirty="0"/>
              <a:t>Highlighting themes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067941" y="1569812"/>
            <a:ext cx="10037684" cy="5133641"/>
            <a:chOff x="372482" y="1724359"/>
            <a:chExt cx="8837186" cy="451966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2482" y="4929572"/>
              <a:ext cx="2524125" cy="12287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0837" y="4967671"/>
              <a:ext cx="2524125" cy="127635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0837" y="3353536"/>
              <a:ext cx="2762250" cy="12573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2482" y="3367824"/>
              <a:ext cx="2552700" cy="122872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09343" y="1724359"/>
              <a:ext cx="2600325" cy="12287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44662" y="1729876"/>
              <a:ext cx="2514600" cy="126682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2482" y="1729876"/>
              <a:ext cx="2609850" cy="130492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09343" y="3353536"/>
              <a:ext cx="2600325" cy="190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7951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Tibble / </a:t>
            </a:r>
            <a:r>
              <a:rPr lang="en-GB" dirty="0" err="1"/>
              <a:t>DataFrame</a:t>
            </a:r>
            <a:r>
              <a:rPr lang="en-GB" dirty="0"/>
              <a:t> display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Rather than text output you see an interactive HTML version of </a:t>
            </a:r>
            <a:r>
              <a:rPr lang="en-GB" dirty="0" err="1"/>
              <a:t>tibbles</a:t>
            </a:r>
            <a:endParaRPr lang="en-GB" dirty="0"/>
          </a:p>
          <a:p>
            <a:pPr lvl="1"/>
            <a:r>
              <a:rPr lang="en-GB" dirty="0"/>
              <a:t>This will vary by output document type</a:t>
            </a:r>
          </a:p>
          <a:p>
            <a:endParaRPr lang="en-GB" dirty="0"/>
          </a:p>
          <a:p>
            <a:r>
              <a:rPr lang="en-GB" dirty="0"/>
              <a:t>A few options exist for how they are displayed these are set in the header, and are specific to the HTML output type: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html_document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  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df_print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paged</a:t>
            </a:r>
          </a:p>
        </p:txBody>
      </p:sp>
    </p:spTree>
    <p:extLst>
      <p:ext uri="{BB962C8B-B14F-4D97-AF65-F5344CB8AC3E}">
        <p14:creationId xmlns:p14="http://schemas.microsoft.com/office/powerpoint/2010/main" val="1289743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Tibble / </a:t>
            </a:r>
            <a:r>
              <a:rPr lang="en-GB" dirty="0" err="1"/>
              <a:t>DataFrame</a:t>
            </a:r>
            <a:r>
              <a:rPr lang="en-GB" dirty="0"/>
              <a:t> display options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689" y="2005889"/>
            <a:ext cx="9956800" cy="266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671" y="4257001"/>
            <a:ext cx="184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This is the default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671" y="2800024"/>
            <a:ext cx="184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Only works on data frames</a:t>
            </a:r>
          </a:p>
        </p:txBody>
      </p:sp>
    </p:spTree>
    <p:extLst>
      <p:ext uri="{BB962C8B-B14F-4D97-AF65-F5344CB8AC3E}">
        <p14:creationId xmlns:p14="http://schemas.microsoft.com/office/powerpoint/2010/main" val="2370453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Tibble / </a:t>
            </a:r>
            <a:r>
              <a:rPr lang="en-GB" dirty="0" err="1"/>
              <a:t>DataFrame</a:t>
            </a:r>
            <a:r>
              <a:rPr lang="en-GB" dirty="0"/>
              <a:t> display options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55" y="2232025"/>
            <a:ext cx="2608441" cy="32092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95" y="2232025"/>
            <a:ext cx="3863763" cy="32092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2845" y="2232025"/>
            <a:ext cx="3973689" cy="20395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9321" y="1770360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Tibble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12457" y="1690688"/>
            <a:ext cx="873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Kable</a:t>
            </a:r>
            <a:endParaRPr lang="en-GB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9598822" y="1690687"/>
            <a:ext cx="941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Paged</a:t>
            </a:r>
          </a:p>
        </p:txBody>
      </p:sp>
    </p:spTree>
    <p:extLst>
      <p:ext uri="{BB962C8B-B14F-4D97-AF65-F5344CB8AC3E}">
        <p14:creationId xmlns:p14="http://schemas.microsoft.com/office/powerpoint/2010/main" val="819622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36502-9C0C-614D-B554-DA832FAE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knitR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D91E65-0650-664B-933D-4E80D3883F6C}"/>
              </a:ext>
            </a:extLst>
          </p:cNvPr>
          <p:cNvSpPr/>
          <p:nvPr/>
        </p:nvSpPr>
        <p:spPr>
          <a:xfrm>
            <a:off x="265042" y="1398250"/>
            <a:ext cx="119269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use the </a:t>
            </a:r>
            <a:r>
              <a:rPr lang="fr-FR" b="1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knitR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package to compile R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markdown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documents. The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specific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function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used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 compile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the </a:t>
            </a:r>
            <a:r>
              <a:rPr lang="fr-FR" dirty="0" err="1"/>
              <a:t>knit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function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which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takes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filename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as input.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RStudio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provides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button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makes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easier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 compile the document.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22F28-26BE-4640-ADBE-469965337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144" y="2255932"/>
            <a:ext cx="5752585" cy="460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32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8E4A9-D062-864C-B285-82561997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82F068-9ED9-464C-99CF-3FF2209911D4}"/>
              </a:ext>
            </a:extLst>
          </p:cNvPr>
          <p:cNvSpPr/>
          <p:nvPr/>
        </p:nvSpPr>
        <p:spPr>
          <a:xfrm>
            <a:off x="465438" y="1272144"/>
            <a:ext cx="10888362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/>
              <a:t>--- </a:t>
            </a:r>
            <a:r>
              <a:rPr lang="fr-FR" sz="1600" dirty="0" err="1"/>
              <a:t>title</a:t>
            </a:r>
            <a:r>
              <a:rPr lang="fr-FR" sz="1600" dirty="0"/>
              <a:t>: "Report on Gun </a:t>
            </a:r>
            <a:r>
              <a:rPr lang="fr-FR" sz="1600" dirty="0" err="1"/>
              <a:t>Murders</a:t>
            </a:r>
            <a:r>
              <a:rPr lang="fr-FR" sz="1600" dirty="0"/>
              <a:t>" </a:t>
            </a:r>
          </a:p>
          <a:p>
            <a:r>
              <a:rPr lang="fr-FR" sz="1600" dirty="0" err="1"/>
              <a:t>author</a:t>
            </a:r>
            <a:r>
              <a:rPr lang="fr-FR" sz="1600" dirty="0"/>
              <a:t>: "Rafael </a:t>
            </a:r>
            <a:r>
              <a:rPr lang="fr-FR" sz="1600" dirty="0" err="1"/>
              <a:t>Irizarry</a:t>
            </a:r>
            <a:r>
              <a:rPr lang="fr-FR" sz="1600" dirty="0"/>
              <a:t>" </a:t>
            </a:r>
          </a:p>
          <a:p>
            <a:r>
              <a:rPr lang="fr-FR" sz="1600" dirty="0"/>
              <a:t>date: "`r format(</a:t>
            </a:r>
            <a:r>
              <a:rPr lang="fr-FR" sz="1600" dirty="0" err="1"/>
              <a:t>Sys.Date</a:t>
            </a:r>
            <a:r>
              <a:rPr lang="fr-FR" sz="1600" dirty="0"/>
              <a:t>())`" </a:t>
            </a:r>
          </a:p>
          <a:p>
            <a:r>
              <a:rPr lang="fr-FR" sz="1600" dirty="0"/>
              <a:t>output: </a:t>
            </a:r>
            <a:r>
              <a:rPr lang="fr-FR" sz="1600" dirty="0" err="1"/>
              <a:t>github_document</a:t>
            </a:r>
            <a:r>
              <a:rPr lang="fr-FR" sz="1600" dirty="0"/>
              <a:t> </a:t>
            </a:r>
          </a:p>
          <a:p>
            <a:r>
              <a:rPr lang="fr-FR" sz="1600" dirty="0"/>
              <a:t>--- </a:t>
            </a:r>
          </a:p>
          <a:p>
            <a:r>
              <a:rPr lang="fr-FR" sz="1600" dirty="0"/>
              <a:t>```{r setup, </a:t>
            </a:r>
            <a:r>
              <a:rPr lang="fr-FR" sz="1600" dirty="0" err="1"/>
              <a:t>include</a:t>
            </a:r>
            <a:r>
              <a:rPr lang="fr-FR" sz="1600" dirty="0"/>
              <a:t>=FALSE} </a:t>
            </a:r>
          </a:p>
          <a:p>
            <a:r>
              <a:rPr lang="fr-FR" sz="1600" dirty="0" err="1"/>
              <a:t>knitr</a:t>
            </a:r>
            <a:r>
              <a:rPr lang="fr-FR" sz="1600" dirty="0"/>
              <a:t>::</a:t>
            </a:r>
            <a:r>
              <a:rPr lang="fr-FR" sz="1600" dirty="0" err="1"/>
              <a:t>opts_chunk$set</a:t>
            </a:r>
            <a:r>
              <a:rPr lang="fr-FR" sz="1600" dirty="0"/>
              <a:t>(</a:t>
            </a:r>
            <a:r>
              <a:rPr lang="fr-FR" sz="1600" dirty="0" err="1"/>
              <a:t>echo</a:t>
            </a:r>
            <a:r>
              <a:rPr lang="fr-FR" sz="1600" dirty="0"/>
              <a:t> = TRUE) </a:t>
            </a:r>
          </a:p>
          <a:p>
            <a:r>
              <a:rPr lang="fr-FR" sz="1600" dirty="0"/>
              <a:t>```</a:t>
            </a:r>
          </a:p>
          <a:p>
            <a:r>
              <a:rPr lang="fr-FR" sz="1600" dirty="0"/>
              <a:t>## Introduction </a:t>
            </a:r>
          </a:p>
          <a:p>
            <a:r>
              <a:rPr lang="fr-FR" sz="1600" dirty="0"/>
              <a:t>This </a:t>
            </a:r>
            <a:r>
              <a:rPr lang="fr-FR" sz="1600" dirty="0" err="1"/>
              <a:t>is</a:t>
            </a:r>
            <a:r>
              <a:rPr lang="fr-FR" sz="1600" dirty="0"/>
              <a:t> a report on 2010 gun </a:t>
            </a:r>
            <a:r>
              <a:rPr lang="fr-FR" sz="1600" dirty="0" err="1"/>
              <a:t>murder</a:t>
            </a:r>
            <a:r>
              <a:rPr lang="fr-FR" sz="1600" dirty="0"/>
              <a:t> rates </a:t>
            </a:r>
            <a:r>
              <a:rPr lang="fr-FR" sz="1600" dirty="0" err="1"/>
              <a:t>obtained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FBI reports. The original data </a:t>
            </a:r>
            <a:r>
              <a:rPr lang="fr-FR" sz="1600" dirty="0" err="1"/>
              <a:t>was</a:t>
            </a:r>
            <a:r>
              <a:rPr lang="fr-FR" sz="1600" dirty="0"/>
              <a:t> </a:t>
            </a:r>
            <a:r>
              <a:rPr lang="fr-FR" sz="1600" dirty="0" err="1"/>
              <a:t>obtained</a:t>
            </a:r>
            <a:r>
              <a:rPr lang="fr-FR" sz="1600" dirty="0"/>
              <a:t> </a:t>
            </a:r>
            <a:r>
              <a:rPr lang="fr-FR" sz="1600" dirty="0" err="1"/>
              <a:t>from</a:t>
            </a:r>
            <a:r>
              <a:rPr lang="fr-FR" sz="1600" dirty="0"/>
              <a:t> [</a:t>
            </a:r>
            <a:r>
              <a:rPr lang="fr-FR" sz="1600" dirty="0" err="1"/>
              <a:t>this</a:t>
            </a:r>
            <a:r>
              <a:rPr lang="fr-FR" sz="1600" dirty="0"/>
              <a:t> </a:t>
            </a:r>
            <a:r>
              <a:rPr lang="fr-FR" sz="1600" dirty="0" err="1"/>
              <a:t>Wikipedia</a:t>
            </a:r>
            <a:r>
              <a:rPr lang="fr-FR" sz="1600" dirty="0"/>
              <a:t> page](https://</a:t>
            </a:r>
            <a:r>
              <a:rPr lang="fr-FR" sz="1600" dirty="0" err="1"/>
              <a:t>en.wikipedia.org</a:t>
            </a:r>
            <a:r>
              <a:rPr lang="fr-FR" sz="1600" dirty="0"/>
              <a:t>/wiki/</a:t>
            </a:r>
            <a:r>
              <a:rPr lang="fr-FR" sz="1600" dirty="0" err="1"/>
              <a:t>Murder_in_the_United_States_by_state</a:t>
            </a:r>
            <a:r>
              <a:rPr lang="fr-FR" sz="1600" dirty="0"/>
              <a:t>). </a:t>
            </a:r>
            <a:r>
              <a:rPr lang="fr-FR" sz="1600" dirty="0" err="1"/>
              <a:t>We</a:t>
            </a:r>
            <a:r>
              <a:rPr lang="fr-FR" sz="1600" dirty="0"/>
              <a:t> are </a:t>
            </a:r>
            <a:r>
              <a:rPr lang="fr-FR" sz="1600" dirty="0" err="1"/>
              <a:t>going</a:t>
            </a:r>
            <a:r>
              <a:rPr lang="fr-FR" sz="1600" dirty="0"/>
              <a:t> to use the </a:t>
            </a:r>
            <a:r>
              <a:rPr lang="fr-FR" sz="1600" dirty="0" err="1"/>
              <a:t>following</a:t>
            </a:r>
            <a:r>
              <a:rPr lang="fr-FR" sz="1600" dirty="0"/>
              <a:t> </a:t>
            </a:r>
            <a:r>
              <a:rPr lang="fr-FR" sz="1600" dirty="0" err="1"/>
              <a:t>library</a:t>
            </a:r>
            <a:r>
              <a:rPr lang="fr-FR" sz="1600" dirty="0"/>
              <a:t>: </a:t>
            </a:r>
          </a:p>
          <a:p>
            <a:r>
              <a:rPr lang="fr-FR" sz="1600" dirty="0"/>
              <a:t>```{r </a:t>
            </a:r>
            <a:r>
              <a:rPr lang="fr-FR" sz="1600" dirty="0" err="1"/>
              <a:t>loading-libs</a:t>
            </a:r>
            <a:r>
              <a:rPr lang="fr-FR" sz="1600" dirty="0"/>
              <a:t>, message=FALSE} </a:t>
            </a:r>
          </a:p>
          <a:p>
            <a:r>
              <a:rPr lang="fr-FR" sz="1600" dirty="0" err="1"/>
              <a:t>library</a:t>
            </a:r>
            <a:r>
              <a:rPr lang="fr-FR" sz="1600" dirty="0"/>
              <a:t>(</a:t>
            </a:r>
            <a:r>
              <a:rPr lang="fr-FR" sz="1600" dirty="0" err="1"/>
              <a:t>tidyverse</a:t>
            </a:r>
            <a:r>
              <a:rPr lang="fr-FR" sz="1600" dirty="0"/>
              <a:t>) </a:t>
            </a:r>
          </a:p>
          <a:p>
            <a:r>
              <a:rPr lang="fr-FR" sz="1600" dirty="0"/>
              <a:t>``` </a:t>
            </a:r>
          </a:p>
          <a:p>
            <a:r>
              <a:rPr lang="fr-FR" sz="1600" dirty="0"/>
              <a:t>and </a:t>
            </a:r>
            <a:r>
              <a:rPr lang="fr-FR" sz="1600" dirty="0" err="1"/>
              <a:t>load</a:t>
            </a:r>
            <a:r>
              <a:rPr lang="fr-FR" sz="1600" dirty="0"/>
              <a:t> the data </a:t>
            </a:r>
            <a:r>
              <a:rPr lang="fr-FR" sz="1600" dirty="0" err="1"/>
              <a:t>we</a:t>
            </a:r>
            <a:r>
              <a:rPr lang="fr-FR" sz="1600" dirty="0"/>
              <a:t> </a:t>
            </a:r>
            <a:r>
              <a:rPr lang="fr-FR" sz="1600" dirty="0" err="1"/>
              <a:t>already</a:t>
            </a:r>
            <a:r>
              <a:rPr lang="fr-FR" sz="1600" dirty="0"/>
              <a:t> </a:t>
            </a:r>
            <a:r>
              <a:rPr lang="fr-FR" sz="1600" dirty="0" err="1"/>
              <a:t>wrangled</a:t>
            </a:r>
            <a:r>
              <a:rPr lang="fr-FR" sz="1600" dirty="0"/>
              <a:t>: </a:t>
            </a:r>
          </a:p>
          <a:p>
            <a:r>
              <a:rPr lang="fr-FR" sz="1600" dirty="0"/>
              <a:t>```{r} </a:t>
            </a:r>
            <a:r>
              <a:rPr lang="fr-FR" sz="1600" dirty="0" err="1"/>
              <a:t>load</a:t>
            </a:r>
            <a:r>
              <a:rPr lang="fr-FR" sz="1600" dirty="0"/>
              <a:t>("</a:t>
            </a:r>
            <a:r>
              <a:rPr lang="fr-FR" sz="1600" dirty="0" err="1"/>
              <a:t>rdas</a:t>
            </a:r>
            <a:r>
              <a:rPr lang="fr-FR" sz="1600" dirty="0"/>
              <a:t>/</a:t>
            </a:r>
            <a:r>
              <a:rPr lang="fr-FR" sz="1600" dirty="0" err="1"/>
              <a:t>murders.rda</a:t>
            </a:r>
            <a:r>
              <a:rPr lang="fr-FR" sz="1600" dirty="0"/>
              <a:t>") </a:t>
            </a:r>
          </a:p>
          <a:p>
            <a:r>
              <a:rPr lang="fr-FR" sz="1600" dirty="0"/>
              <a:t>``` </a:t>
            </a:r>
          </a:p>
          <a:p>
            <a:r>
              <a:rPr lang="fr-FR" sz="1600" dirty="0"/>
              <a:t>## </a:t>
            </a:r>
            <a:r>
              <a:rPr lang="fr-FR" sz="1600" dirty="0" err="1"/>
              <a:t>Murder</a:t>
            </a:r>
            <a:r>
              <a:rPr lang="fr-FR" sz="1600" dirty="0"/>
              <a:t> rate by state </a:t>
            </a:r>
          </a:p>
          <a:p>
            <a:r>
              <a:rPr lang="fr-FR" sz="1600" dirty="0" err="1"/>
              <a:t>We</a:t>
            </a:r>
            <a:r>
              <a:rPr lang="fr-FR" sz="1600" dirty="0"/>
              <a:t> note the large state to state </a:t>
            </a:r>
            <a:r>
              <a:rPr lang="fr-FR" sz="1600" dirty="0" err="1"/>
              <a:t>variability</a:t>
            </a:r>
            <a:r>
              <a:rPr lang="fr-FR" sz="1600" dirty="0"/>
              <a:t> by </a:t>
            </a:r>
            <a:r>
              <a:rPr lang="fr-FR" sz="1600" dirty="0" err="1"/>
              <a:t>generating</a:t>
            </a:r>
            <a:r>
              <a:rPr lang="fr-FR" sz="1600" dirty="0"/>
              <a:t> a </a:t>
            </a:r>
            <a:r>
              <a:rPr lang="fr-FR" sz="1600" dirty="0" err="1"/>
              <a:t>barplot</a:t>
            </a:r>
            <a:r>
              <a:rPr lang="fr-FR" sz="1600" dirty="0"/>
              <a:t> </a:t>
            </a:r>
            <a:r>
              <a:rPr lang="fr-FR" sz="1600" dirty="0" err="1"/>
              <a:t>showing</a:t>
            </a:r>
            <a:r>
              <a:rPr lang="fr-FR" sz="1600" dirty="0"/>
              <a:t> the </a:t>
            </a:r>
            <a:r>
              <a:rPr lang="fr-FR" sz="1600" dirty="0" err="1"/>
              <a:t>murder</a:t>
            </a:r>
            <a:r>
              <a:rPr lang="fr-FR" sz="1600" dirty="0"/>
              <a:t> rate by state: </a:t>
            </a:r>
          </a:p>
          <a:p>
            <a:r>
              <a:rPr lang="fr-FR" sz="1600" dirty="0"/>
              <a:t>```{r </a:t>
            </a:r>
            <a:r>
              <a:rPr lang="fr-FR" sz="1600" dirty="0" err="1"/>
              <a:t>murder</a:t>
            </a:r>
            <a:r>
              <a:rPr lang="fr-FR" sz="1600" dirty="0"/>
              <a:t>-rate-by-state, </a:t>
            </a:r>
            <a:r>
              <a:rPr lang="fr-FR" sz="1600" dirty="0" err="1"/>
              <a:t>echo</a:t>
            </a:r>
            <a:r>
              <a:rPr lang="fr-FR" sz="1600" dirty="0"/>
              <a:t>=FALSE} </a:t>
            </a:r>
          </a:p>
          <a:p>
            <a:r>
              <a:rPr lang="fr-FR" sz="1600" dirty="0" err="1"/>
              <a:t>murders</a:t>
            </a:r>
            <a:r>
              <a:rPr lang="fr-FR" sz="1600" dirty="0"/>
              <a:t> %&gt;% </a:t>
            </a:r>
            <a:r>
              <a:rPr lang="fr-FR" sz="1600" dirty="0" err="1"/>
              <a:t>mutate</a:t>
            </a:r>
            <a:r>
              <a:rPr lang="fr-FR" sz="1600" dirty="0"/>
              <a:t>(</a:t>
            </a:r>
            <a:r>
              <a:rPr lang="fr-FR" sz="1600" dirty="0" err="1"/>
              <a:t>abb</a:t>
            </a:r>
            <a:r>
              <a:rPr lang="fr-FR" sz="1600" dirty="0"/>
              <a:t> = </a:t>
            </a:r>
            <a:r>
              <a:rPr lang="fr-FR" sz="1600" dirty="0" err="1"/>
              <a:t>reorder</a:t>
            </a:r>
            <a:r>
              <a:rPr lang="fr-FR" sz="1600" dirty="0"/>
              <a:t>(</a:t>
            </a:r>
            <a:r>
              <a:rPr lang="fr-FR" sz="1600" dirty="0" err="1"/>
              <a:t>abb</a:t>
            </a:r>
            <a:r>
              <a:rPr lang="fr-FR" sz="1600" dirty="0"/>
              <a:t>, rate)) %&gt;% </a:t>
            </a:r>
          </a:p>
          <a:p>
            <a:r>
              <a:rPr lang="fr-FR" sz="1600" dirty="0" err="1"/>
              <a:t>ggplot</a:t>
            </a:r>
            <a:r>
              <a:rPr lang="fr-FR" sz="1600" dirty="0"/>
              <a:t>(</a:t>
            </a:r>
            <a:r>
              <a:rPr lang="fr-FR" sz="1600" dirty="0" err="1"/>
              <a:t>aes</a:t>
            </a:r>
            <a:r>
              <a:rPr lang="fr-FR" sz="1600" dirty="0"/>
              <a:t>(</a:t>
            </a:r>
            <a:r>
              <a:rPr lang="fr-FR" sz="1600" dirty="0" err="1"/>
              <a:t>abb</a:t>
            </a:r>
            <a:r>
              <a:rPr lang="fr-FR" sz="1600" dirty="0"/>
              <a:t>, rate)) + </a:t>
            </a:r>
            <a:r>
              <a:rPr lang="fr-FR" sz="1600" dirty="0" err="1"/>
              <a:t>geom_bar</a:t>
            </a:r>
            <a:r>
              <a:rPr lang="fr-FR" sz="1600" dirty="0"/>
              <a:t>(</a:t>
            </a:r>
            <a:r>
              <a:rPr lang="fr-FR" sz="1600" dirty="0" err="1"/>
              <a:t>width</a:t>
            </a:r>
            <a:r>
              <a:rPr lang="fr-FR" sz="1600" dirty="0"/>
              <a:t> = 0.5, stat = "</a:t>
            </a:r>
            <a:r>
              <a:rPr lang="fr-FR" sz="1600" dirty="0" err="1"/>
              <a:t>identity</a:t>
            </a:r>
            <a:r>
              <a:rPr lang="fr-FR" sz="1600" dirty="0"/>
              <a:t>", </a:t>
            </a:r>
            <a:r>
              <a:rPr lang="fr-FR" sz="1600" dirty="0" err="1"/>
              <a:t>color</a:t>
            </a:r>
            <a:r>
              <a:rPr lang="fr-FR" sz="1600" dirty="0"/>
              <a:t> = "black") + </a:t>
            </a:r>
            <a:r>
              <a:rPr lang="fr-FR" sz="1600" dirty="0" err="1"/>
              <a:t>coord_flip</a:t>
            </a:r>
            <a:r>
              <a:rPr lang="fr-FR" sz="1600" dirty="0"/>
              <a:t>() </a:t>
            </a:r>
          </a:p>
          <a:p>
            <a:r>
              <a:rPr lang="fr-FR" dirty="0"/>
              <a:t>```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3284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9E4A-B4F1-E24C-AE5A-6E0A5077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i="1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Knit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button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2F00BC-F7A7-744E-8D42-54E73F6AEDE1}"/>
              </a:ext>
            </a:extLst>
          </p:cNvPr>
          <p:cNvSpPr/>
          <p:nvPr/>
        </p:nvSpPr>
        <p:spPr>
          <a:xfrm>
            <a:off x="434007" y="1962835"/>
            <a:ext cx="110755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 first time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click on the </a:t>
            </a:r>
            <a:r>
              <a:rPr lang="fr-FR" b="0" i="1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Knit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button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 a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dialog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box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may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appear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asking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install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packages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need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: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E27F8-2A83-6A4E-BC7F-2E614424B7C7}"/>
              </a:ext>
            </a:extLst>
          </p:cNvPr>
          <p:cNvSpPr/>
          <p:nvPr/>
        </p:nvSpPr>
        <p:spPr>
          <a:xfrm>
            <a:off x="644385" y="4662823"/>
            <a:ext cx="106547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Once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have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installed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the packages,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clicking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the </a:t>
            </a:r>
            <a:r>
              <a:rPr lang="fr-FR" b="0" i="1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Knit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will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compile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your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R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markdown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file and the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resulting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document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will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pop-up:</a:t>
            </a:r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This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produces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an html document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which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can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see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in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your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working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directory. To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view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 open a terminal and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list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the files. You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can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open the file in a browser and use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this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present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your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analysis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. You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can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also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produce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 PDF or Microsoft document by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changing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:</a:t>
            </a:r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output: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html_document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to output: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pdf_document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or output: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word_document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674748-C16A-2F4A-B730-89E51EB34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2400300"/>
            <a:ext cx="65151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58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4153C-B40D-1E4E-9721-457874B6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0224C-318B-D14B-80BA-8FCD03511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911" y="1509456"/>
            <a:ext cx="9004300" cy="152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35D1BA-9C44-8D41-B3A2-6839DE5872A0}"/>
              </a:ext>
            </a:extLst>
          </p:cNvPr>
          <p:cNvSpPr/>
          <p:nvPr/>
        </p:nvSpPr>
        <p:spPr>
          <a:xfrm>
            <a:off x="1722067" y="3429000"/>
            <a:ext cx="33033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When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you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run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fr-FR" dirty="0" err="1"/>
              <a:t>render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, R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Markdown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feeds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the .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Rmd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file to </a:t>
            </a:r>
            <a:r>
              <a:rPr lang="fr-FR" b="0" i="0" u="none" strike="noStrike" dirty="0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3"/>
              </a:rPr>
              <a:t>knitr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,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which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executes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all of the code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chunks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and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creates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 new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markdown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(.md) document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which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includes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the code and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it’s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output.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26E7CD-223C-B540-A188-99FDF2E5CA14}"/>
              </a:ext>
            </a:extLst>
          </p:cNvPr>
          <p:cNvSpPr/>
          <p:nvPr/>
        </p:nvSpPr>
        <p:spPr>
          <a:xfrm>
            <a:off x="5705062" y="3429000"/>
            <a:ext cx="28326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The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markdown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file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generated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by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knitr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is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then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processed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by </a:t>
            </a:r>
            <a:r>
              <a:rPr lang="fr-FR" b="0" i="0" u="none" strike="noStrike" dirty="0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4"/>
              </a:rPr>
              <a:t>pandoc ⧉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which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is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responsible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for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creating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the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finished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format.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91CF63-BF80-7D4A-A5E2-04A1218E2DD1}"/>
              </a:ext>
            </a:extLst>
          </p:cNvPr>
          <p:cNvSpPr/>
          <p:nvPr/>
        </p:nvSpPr>
        <p:spPr>
          <a:xfrm>
            <a:off x="838200" y="5970927"/>
            <a:ext cx="11018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This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may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sound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complicated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, but R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Markdown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makes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it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extremely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simple by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encapsulating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all of the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above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processing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into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 single </a:t>
            </a:r>
            <a:r>
              <a:rPr lang="fr-FR" dirty="0" err="1"/>
              <a:t>render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function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8867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9857B-80D4-C541-BB51-8D0655D12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github_document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F739F9-B7F5-A04F-9903-F65DC61616EC}"/>
              </a:ext>
            </a:extLst>
          </p:cNvPr>
          <p:cNvSpPr/>
          <p:nvPr/>
        </p:nvSpPr>
        <p:spPr>
          <a:xfrm>
            <a:off x="185531" y="1923078"/>
            <a:ext cx="11741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can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also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produce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documents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render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on GitHub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using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output: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github_document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like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this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FC66C-E188-BF4C-9C3A-8FFBFCA25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064" y="2292410"/>
            <a:ext cx="5517807" cy="441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8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DEAC-275A-3A4B-8F66-0483870CD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report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9A35F0-5B24-5D47-AE10-F830E1B38F6F}"/>
              </a:ext>
            </a:extLst>
          </p:cNvPr>
          <p:cNvSpPr/>
          <p:nvPr/>
        </p:nvSpPr>
        <p:spPr>
          <a:xfrm>
            <a:off x="230660" y="1818157"/>
            <a:ext cx="116565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This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will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produce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markdown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file,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with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suffix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fr-FR" dirty="0"/>
              <a:t>md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renders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in GitHub.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Because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have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uploaded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these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files to GitHub,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can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click on the </a:t>
            </a:r>
            <a:r>
              <a:rPr lang="fr-FR" dirty="0"/>
              <a:t>md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file </a:t>
            </a:r>
            <a:r>
              <a:rPr lang="fr-FR" dirty="0"/>
              <a:t>and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the report as a </a:t>
            </a:r>
            <a:r>
              <a:rPr lang="fr-FR" dirty="0" err="1"/>
              <a:t>webpage</a:t>
            </a:r>
            <a:r>
              <a:rPr lang="fr-FR" dirty="0"/>
              <a:t>: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F57EDE-D6C8-3A40-B548-33B6F2FD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069" y="2512953"/>
            <a:ext cx="5431309" cy="43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34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3DC0-FBE7-6B42-AEDD-11EB19FD3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Slide presentation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18F46B-90F4-7246-9D95-575D3346974A}"/>
              </a:ext>
            </a:extLst>
          </p:cNvPr>
          <p:cNvSpPr/>
          <p:nvPr/>
        </p:nvSpPr>
        <p:spPr>
          <a:xfrm>
            <a:off x="255104" y="1838813"/>
            <a:ext cx="114233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R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Markdown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renders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to four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presentation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formats: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2"/>
              </a:rPr>
              <a:t>beamer_presentation 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PDF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presentations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with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beamer</a:t>
            </a:r>
            <a:endParaRPr lang="fr-FR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3"/>
              </a:rPr>
              <a:t>ioslides_presentation 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HTML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presentations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with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ioslides</a:t>
            </a:r>
            <a:endParaRPr lang="fr-FR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4"/>
              </a:rPr>
              <a:t>slidy_presentation 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HTML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presentations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with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slidy</a:t>
            </a:r>
            <a:endParaRPr lang="fr-FR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5"/>
              </a:rPr>
              <a:t>powerpoint_presentation 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PowerPoint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presentation</a:t>
            </a:r>
            <a:endParaRPr lang="fr-FR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u="none" strike="noStrike" dirty="0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6"/>
              </a:rPr>
              <a:t>revealjs::revealjs_presentation 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- HTML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presentations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with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reveal.js</a:t>
            </a:r>
            <a:endParaRPr lang="fr-FR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Each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format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will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intuitively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divide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your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content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into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slides,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with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 new slide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beginning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at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each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first or second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level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header.</a:t>
            </a:r>
          </a:p>
        </p:txBody>
      </p:sp>
    </p:spTree>
    <p:extLst>
      <p:ext uri="{BB962C8B-B14F-4D97-AF65-F5344CB8AC3E}">
        <p14:creationId xmlns:p14="http://schemas.microsoft.com/office/powerpoint/2010/main" val="2693365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31644-1A6A-464B-8CB1-E159935C2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Point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12C70A-DA09-164D-A20E-7D289212946F}"/>
              </a:ext>
            </a:extLst>
          </p:cNvPr>
          <p:cNvSpPr/>
          <p:nvPr/>
        </p:nvSpPr>
        <p:spPr>
          <a:xfrm>
            <a:off x="294861" y="1885916"/>
            <a:ext cx="3998843" cy="433965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fr-FR" sz="1200" u="none" strike="noStrike" dirty="0">
                <a:solidFill>
                  <a:srgbClr val="4183C4"/>
                </a:solidFill>
                <a:effectLst/>
              </a:rPr>
              <a:t>---</a:t>
            </a:r>
            <a:r>
              <a:rPr lang="fr-FR" sz="1200" dirty="0"/>
              <a:t> </a:t>
            </a:r>
            <a:r>
              <a:rPr lang="fr-FR" sz="1200" u="none" strike="noStrike" dirty="0" err="1">
                <a:solidFill>
                  <a:srgbClr val="4183C4"/>
                </a:solidFill>
                <a:effectLst/>
              </a:rPr>
              <a:t>title</a:t>
            </a:r>
            <a:r>
              <a:rPr lang="fr-FR" sz="1200" u="none" strike="noStrike" dirty="0">
                <a:solidFill>
                  <a:srgbClr val="4183C4"/>
                </a:solidFill>
                <a:effectLst/>
              </a:rPr>
              <a:t>: "Habits"</a:t>
            </a:r>
            <a:r>
              <a:rPr lang="fr-FR" sz="1200" dirty="0"/>
              <a:t> </a:t>
            </a:r>
          </a:p>
          <a:p>
            <a:r>
              <a:rPr lang="fr-FR" sz="1200" u="none" strike="noStrike" dirty="0" err="1">
                <a:solidFill>
                  <a:srgbClr val="4183C4"/>
                </a:solidFill>
                <a:effectLst/>
              </a:rPr>
              <a:t>author</a:t>
            </a:r>
            <a:r>
              <a:rPr lang="fr-FR" sz="1200" u="none" strike="noStrike" dirty="0">
                <a:solidFill>
                  <a:srgbClr val="4183C4"/>
                </a:solidFill>
                <a:effectLst/>
              </a:rPr>
              <a:t>: John </a:t>
            </a:r>
            <a:r>
              <a:rPr lang="fr-FR" sz="1200" u="none" strike="noStrike" dirty="0" err="1">
                <a:solidFill>
                  <a:srgbClr val="4183C4"/>
                </a:solidFill>
                <a:effectLst/>
              </a:rPr>
              <a:t>Doe</a:t>
            </a:r>
            <a:r>
              <a:rPr lang="fr-FR" sz="1200" dirty="0"/>
              <a:t> </a:t>
            </a:r>
          </a:p>
          <a:p>
            <a:r>
              <a:rPr lang="fr-FR" sz="1200" u="none" strike="noStrike" dirty="0">
                <a:solidFill>
                  <a:srgbClr val="4183C4"/>
                </a:solidFill>
                <a:effectLst/>
              </a:rPr>
              <a:t>date: March 22, 2005</a:t>
            </a:r>
            <a:r>
              <a:rPr lang="fr-FR" sz="1200" dirty="0"/>
              <a:t> </a:t>
            </a:r>
          </a:p>
          <a:p>
            <a:r>
              <a:rPr lang="fr-FR" sz="1200" u="none" strike="noStrike" dirty="0">
                <a:solidFill>
                  <a:srgbClr val="4183C4"/>
                </a:solidFill>
                <a:effectLst/>
              </a:rPr>
              <a:t>output: </a:t>
            </a:r>
            <a:r>
              <a:rPr lang="fr-FR" sz="1200" u="none" strike="noStrike" dirty="0" err="1">
                <a:solidFill>
                  <a:srgbClr val="4183C4"/>
                </a:solidFill>
                <a:effectLst/>
              </a:rPr>
              <a:t>powerpoint_presentation</a:t>
            </a:r>
            <a:r>
              <a:rPr lang="fr-FR" sz="1200" dirty="0"/>
              <a:t> </a:t>
            </a:r>
          </a:p>
          <a:p>
            <a:r>
              <a:rPr lang="fr-FR" sz="1200" u="none" strike="noStrike" dirty="0">
                <a:solidFill>
                  <a:srgbClr val="4183C4"/>
                </a:solidFill>
                <a:effectLst/>
              </a:rPr>
              <a:t>---</a:t>
            </a:r>
            <a:r>
              <a:rPr lang="fr-FR" sz="1200" dirty="0"/>
              <a:t> </a:t>
            </a:r>
          </a:p>
          <a:p>
            <a:r>
              <a:rPr lang="fr-FR" sz="1200" u="none" strike="noStrike" dirty="0">
                <a:solidFill>
                  <a:srgbClr val="06287E"/>
                </a:solidFill>
                <a:effectLst/>
              </a:rPr>
              <a:t># In the </a:t>
            </a:r>
            <a:r>
              <a:rPr lang="fr-FR" sz="1200" u="none" strike="noStrike" dirty="0" err="1">
                <a:solidFill>
                  <a:srgbClr val="06287E"/>
                </a:solidFill>
                <a:effectLst/>
              </a:rPr>
              <a:t>morning</a:t>
            </a:r>
            <a:r>
              <a:rPr lang="fr-FR" sz="1200" dirty="0"/>
              <a:t> </a:t>
            </a:r>
          </a:p>
          <a:p>
            <a:r>
              <a:rPr lang="fr-FR" sz="1200" u="none" strike="noStrike" dirty="0">
                <a:solidFill>
                  <a:srgbClr val="06287E"/>
                </a:solidFill>
                <a:effectLst/>
              </a:rPr>
              <a:t>## </a:t>
            </a:r>
            <a:r>
              <a:rPr lang="fr-FR" sz="1200" u="none" strike="noStrike" dirty="0" err="1">
                <a:solidFill>
                  <a:srgbClr val="06287E"/>
                </a:solidFill>
                <a:effectLst/>
              </a:rPr>
              <a:t>Getting</a:t>
            </a:r>
            <a:r>
              <a:rPr lang="fr-FR" sz="1200" u="none" strike="noStrike" dirty="0">
                <a:solidFill>
                  <a:srgbClr val="06287E"/>
                </a:solidFill>
                <a:effectLst/>
              </a:rPr>
              <a:t> up</a:t>
            </a:r>
            <a:r>
              <a:rPr lang="fr-FR" sz="1200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sz="1200" u="none" strike="noStrike" dirty="0" err="1">
                <a:solidFill>
                  <a:srgbClr val="40A070"/>
                </a:solidFill>
                <a:effectLst/>
              </a:rPr>
              <a:t>Turn</a:t>
            </a:r>
            <a:r>
              <a:rPr lang="fr-FR" sz="1200" u="none" strike="noStrike" dirty="0">
                <a:solidFill>
                  <a:srgbClr val="40A070"/>
                </a:solidFill>
                <a:effectLst/>
              </a:rPr>
              <a:t> off </a:t>
            </a:r>
            <a:r>
              <a:rPr lang="fr-FR" sz="1200" u="none" strike="noStrike" dirty="0" err="1">
                <a:solidFill>
                  <a:srgbClr val="40A070"/>
                </a:solidFill>
                <a:effectLst/>
              </a:rPr>
              <a:t>alarm</a:t>
            </a:r>
            <a:r>
              <a:rPr lang="fr-FR" sz="1200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sz="1200" u="none" strike="noStrike" dirty="0" err="1">
                <a:solidFill>
                  <a:srgbClr val="40A070"/>
                </a:solidFill>
                <a:effectLst/>
              </a:rPr>
              <a:t>Get</a:t>
            </a:r>
            <a:r>
              <a:rPr lang="fr-FR" sz="1200" u="none" strike="noStrike" dirty="0">
                <a:solidFill>
                  <a:srgbClr val="40A070"/>
                </a:solidFill>
                <a:effectLst/>
              </a:rPr>
              <a:t> out of </a:t>
            </a:r>
            <a:r>
              <a:rPr lang="fr-FR" sz="1200" u="none" strike="noStrike" dirty="0" err="1">
                <a:solidFill>
                  <a:srgbClr val="40A070"/>
                </a:solidFill>
                <a:effectLst/>
              </a:rPr>
              <a:t>bed</a:t>
            </a:r>
            <a:r>
              <a:rPr lang="fr-FR" sz="1200" dirty="0"/>
              <a:t> </a:t>
            </a:r>
          </a:p>
          <a:p>
            <a:r>
              <a:rPr lang="fr-FR" sz="1200" u="none" strike="noStrike" dirty="0">
                <a:solidFill>
                  <a:srgbClr val="06287E"/>
                </a:solidFill>
                <a:effectLst/>
              </a:rPr>
              <a:t>## Breakfast</a:t>
            </a:r>
            <a:r>
              <a:rPr lang="fr-FR" sz="1200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sz="1200" u="none" strike="noStrike" dirty="0" err="1">
                <a:solidFill>
                  <a:srgbClr val="40A070"/>
                </a:solidFill>
                <a:effectLst/>
              </a:rPr>
              <a:t>Eat</a:t>
            </a:r>
            <a:r>
              <a:rPr lang="fr-FR" sz="1200" u="none" strike="noStrike" dirty="0">
                <a:solidFill>
                  <a:srgbClr val="40A070"/>
                </a:solidFill>
                <a:effectLst/>
              </a:rPr>
              <a:t> </a:t>
            </a:r>
            <a:r>
              <a:rPr lang="fr-FR" sz="1200" u="none" strike="noStrike" dirty="0" err="1">
                <a:solidFill>
                  <a:srgbClr val="40A070"/>
                </a:solidFill>
                <a:effectLst/>
              </a:rPr>
              <a:t>eggs</a:t>
            </a:r>
            <a:endParaRPr lang="fr-FR" sz="1200" u="none" strike="noStrike" dirty="0">
              <a:solidFill>
                <a:srgbClr val="40A070"/>
              </a:solidFill>
              <a:effectLst/>
            </a:endParaRPr>
          </a:p>
          <a:p>
            <a:pPr marL="285750" indent="-285750">
              <a:buFontTx/>
              <a:buChar char="-"/>
            </a:pPr>
            <a:r>
              <a:rPr lang="fr-FR" sz="1200" u="none" strike="noStrike" dirty="0">
                <a:solidFill>
                  <a:srgbClr val="40A070"/>
                </a:solidFill>
                <a:effectLst/>
              </a:rPr>
              <a:t>Drink coffee</a:t>
            </a:r>
            <a:r>
              <a:rPr lang="fr-FR" sz="1200" dirty="0"/>
              <a:t> </a:t>
            </a:r>
          </a:p>
          <a:p>
            <a:r>
              <a:rPr lang="fr-FR" sz="1200" u="none" strike="noStrike" dirty="0">
                <a:solidFill>
                  <a:srgbClr val="06287E"/>
                </a:solidFill>
                <a:effectLst/>
              </a:rPr>
              <a:t># In the </a:t>
            </a:r>
            <a:r>
              <a:rPr lang="fr-FR" sz="1200" u="none" strike="noStrike" dirty="0" err="1">
                <a:solidFill>
                  <a:srgbClr val="06287E"/>
                </a:solidFill>
                <a:effectLst/>
              </a:rPr>
              <a:t>evening</a:t>
            </a:r>
            <a:r>
              <a:rPr lang="fr-FR" sz="1200" dirty="0"/>
              <a:t> </a:t>
            </a:r>
          </a:p>
          <a:p>
            <a:r>
              <a:rPr lang="fr-FR" sz="1200" u="none" strike="noStrike" dirty="0">
                <a:solidFill>
                  <a:srgbClr val="06287E"/>
                </a:solidFill>
                <a:effectLst/>
              </a:rPr>
              <a:t>## </a:t>
            </a:r>
            <a:r>
              <a:rPr lang="fr-FR" sz="1200" u="none" strike="noStrike" dirty="0" err="1">
                <a:solidFill>
                  <a:srgbClr val="06287E"/>
                </a:solidFill>
                <a:effectLst/>
              </a:rPr>
              <a:t>Dinner</a:t>
            </a:r>
            <a:r>
              <a:rPr lang="fr-FR" sz="1200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sz="1200" u="none" strike="noStrike" dirty="0" err="1">
                <a:solidFill>
                  <a:srgbClr val="40A070"/>
                </a:solidFill>
                <a:effectLst/>
              </a:rPr>
              <a:t>Eat</a:t>
            </a:r>
            <a:r>
              <a:rPr lang="fr-FR" sz="1200" u="none" strike="noStrike" dirty="0">
                <a:solidFill>
                  <a:srgbClr val="40A070"/>
                </a:solidFill>
                <a:effectLst/>
              </a:rPr>
              <a:t> spaghetti</a:t>
            </a:r>
            <a:r>
              <a:rPr lang="fr-FR" sz="1200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sz="1200" u="none" strike="noStrike" dirty="0">
                <a:solidFill>
                  <a:srgbClr val="40A070"/>
                </a:solidFill>
                <a:effectLst/>
              </a:rPr>
              <a:t>Drink </a:t>
            </a:r>
            <a:r>
              <a:rPr lang="fr-FR" sz="1200" u="none" strike="noStrike" dirty="0" err="1">
                <a:solidFill>
                  <a:srgbClr val="40A070"/>
                </a:solidFill>
                <a:effectLst/>
              </a:rPr>
              <a:t>wine</a:t>
            </a:r>
            <a:r>
              <a:rPr lang="fr-FR" sz="1200" dirty="0"/>
              <a:t> </a:t>
            </a:r>
          </a:p>
          <a:p>
            <a:r>
              <a:rPr lang="fr-FR" sz="1200" u="none" strike="noStrike" dirty="0">
                <a:solidFill>
                  <a:srgbClr val="4183C4"/>
                </a:solidFill>
                <a:effectLst/>
              </a:rPr>
              <a:t>---</a:t>
            </a:r>
            <a:r>
              <a:rPr lang="fr-FR" sz="1200" dirty="0"/>
              <a:t> </a:t>
            </a:r>
          </a:p>
          <a:p>
            <a:r>
              <a:rPr lang="fr-FR" sz="1200" u="none" strike="noStrike" dirty="0">
                <a:solidFill>
                  <a:srgbClr val="40A070"/>
                </a:solidFill>
                <a:effectLst/>
              </a:rPr>
              <a:t>```{r, cars, </a:t>
            </a:r>
            <a:r>
              <a:rPr lang="fr-FR" sz="1200" u="none" strike="noStrike" dirty="0" err="1">
                <a:solidFill>
                  <a:srgbClr val="40A070"/>
                </a:solidFill>
                <a:effectLst/>
              </a:rPr>
              <a:t>fig.cap</a:t>
            </a:r>
            <a:r>
              <a:rPr lang="fr-FR" sz="1200" u="none" strike="noStrike" dirty="0">
                <a:solidFill>
                  <a:srgbClr val="40A070"/>
                </a:solidFill>
                <a:effectLst/>
              </a:rPr>
              <a:t>="A </a:t>
            </a:r>
            <a:r>
              <a:rPr lang="fr-FR" sz="1200" u="none" strike="noStrike" dirty="0" err="1">
                <a:solidFill>
                  <a:srgbClr val="40A070"/>
                </a:solidFill>
                <a:effectLst/>
              </a:rPr>
              <a:t>scatterplot</a:t>
            </a:r>
            <a:r>
              <a:rPr lang="fr-FR" sz="1200" u="none" strike="noStrike" dirty="0">
                <a:solidFill>
                  <a:srgbClr val="40A070"/>
                </a:solidFill>
                <a:effectLst/>
              </a:rPr>
              <a:t>.", </a:t>
            </a:r>
            <a:r>
              <a:rPr lang="fr-FR" sz="1200" u="none" strike="noStrike" dirty="0" err="1">
                <a:solidFill>
                  <a:srgbClr val="40A070"/>
                </a:solidFill>
                <a:effectLst/>
              </a:rPr>
              <a:t>echo</a:t>
            </a:r>
            <a:r>
              <a:rPr lang="fr-FR" sz="1200" u="none" strike="noStrike" dirty="0">
                <a:solidFill>
                  <a:srgbClr val="40A070"/>
                </a:solidFill>
                <a:effectLst/>
              </a:rPr>
              <a:t>=FALSE}</a:t>
            </a:r>
            <a:r>
              <a:rPr lang="fr-FR" sz="1200" dirty="0"/>
              <a:t> </a:t>
            </a:r>
          </a:p>
          <a:p>
            <a:r>
              <a:rPr lang="fr-FR" sz="1200" u="none" strike="noStrike" dirty="0">
                <a:solidFill>
                  <a:srgbClr val="40A070"/>
                </a:solidFill>
                <a:effectLst/>
              </a:rPr>
              <a:t>plot(cars)</a:t>
            </a:r>
            <a:r>
              <a:rPr lang="fr-FR" sz="1200" dirty="0"/>
              <a:t> </a:t>
            </a:r>
          </a:p>
          <a:p>
            <a:r>
              <a:rPr lang="fr-FR" sz="1200" u="none" strike="noStrike" dirty="0">
                <a:solidFill>
                  <a:srgbClr val="40A070"/>
                </a:solidFill>
                <a:effectLst/>
              </a:rPr>
              <a:t>```</a:t>
            </a:r>
            <a:r>
              <a:rPr lang="fr-FR" sz="1200" dirty="0"/>
              <a:t> </a:t>
            </a:r>
          </a:p>
          <a:p>
            <a:r>
              <a:rPr lang="fr-FR" sz="1200" u="none" strike="noStrike" dirty="0">
                <a:solidFill>
                  <a:srgbClr val="06287E"/>
                </a:solidFill>
                <a:effectLst/>
              </a:rPr>
              <a:t>## </a:t>
            </a:r>
            <a:r>
              <a:rPr lang="fr-FR" sz="1200" u="none" strike="noStrike" dirty="0" err="1">
                <a:solidFill>
                  <a:srgbClr val="06287E"/>
                </a:solidFill>
                <a:effectLst/>
              </a:rPr>
              <a:t>Going</a:t>
            </a:r>
            <a:r>
              <a:rPr lang="fr-FR" sz="1200" u="none" strike="noStrike" dirty="0">
                <a:solidFill>
                  <a:srgbClr val="06287E"/>
                </a:solidFill>
                <a:effectLst/>
              </a:rPr>
              <a:t> to </a:t>
            </a:r>
            <a:r>
              <a:rPr lang="fr-FR" sz="1200" u="none" strike="noStrike" dirty="0" err="1">
                <a:solidFill>
                  <a:srgbClr val="06287E"/>
                </a:solidFill>
                <a:effectLst/>
              </a:rPr>
              <a:t>sleep</a:t>
            </a:r>
            <a:r>
              <a:rPr lang="fr-FR" sz="1200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sz="1200" u="none" strike="noStrike" dirty="0" err="1">
                <a:solidFill>
                  <a:srgbClr val="40A070"/>
                </a:solidFill>
                <a:effectLst/>
              </a:rPr>
              <a:t>Get</a:t>
            </a:r>
            <a:r>
              <a:rPr lang="fr-FR" sz="1200" u="none" strike="noStrike" dirty="0">
                <a:solidFill>
                  <a:srgbClr val="40A070"/>
                </a:solidFill>
                <a:effectLst/>
              </a:rPr>
              <a:t> in </a:t>
            </a:r>
            <a:r>
              <a:rPr lang="fr-FR" sz="1200" u="none" strike="noStrike" dirty="0" err="1">
                <a:solidFill>
                  <a:srgbClr val="40A070"/>
                </a:solidFill>
                <a:effectLst/>
              </a:rPr>
              <a:t>bed</a:t>
            </a:r>
            <a:r>
              <a:rPr lang="fr-FR" sz="1200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sz="1200" u="none" strike="noStrike" dirty="0">
                <a:solidFill>
                  <a:srgbClr val="40A070"/>
                </a:solidFill>
                <a:effectLst/>
              </a:rPr>
              <a:t>Count </a:t>
            </a:r>
            <a:r>
              <a:rPr lang="fr-FR" sz="1200" u="none" strike="noStrike" dirty="0" err="1">
                <a:solidFill>
                  <a:srgbClr val="40A070"/>
                </a:solidFill>
                <a:effectLst/>
              </a:rPr>
              <a:t>sheep</a:t>
            </a:r>
            <a:endParaRPr lang="en-GB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B1F66-6A47-6949-9368-EB23B9DC6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928" y="1883488"/>
            <a:ext cx="5696930" cy="49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86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C0A75-6435-2442-861E-68FE5DA5A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Dashboard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C20DF0-2456-5D4E-A613-2BC3241CFD26}"/>
              </a:ext>
            </a:extLst>
          </p:cNvPr>
          <p:cNvSpPr/>
          <p:nvPr/>
        </p:nvSpPr>
        <p:spPr>
          <a:xfrm>
            <a:off x="181232" y="1422740"/>
            <a:ext cx="113723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Dashboards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are a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useful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way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to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communicate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large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amounts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of information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visually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and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quickly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.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Create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one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with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the </a:t>
            </a:r>
            <a:r>
              <a:rPr lang="fr-FR" dirty="0" err="1"/>
              <a:t>flexdashboard</a:t>
            </a:r>
            <a:r>
              <a:rPr lang="fr-FR" dirty="0"/>
              <a:t>::</a:t>
            </a:r>
            <a:r>
              <a:rPr lang="fr-FR" dirty="0" err="1"/>
              <a:t>flex_dashboard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output format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0D702C-A5CB-B841-9860-0FDC2B70C036}"/>
              </a:ext>
            </a:extLst>
          </p:cNvPr>
          <p:cNvSpPr/>
          <p:nvPr/>
        </p:nvSpPr>
        <p:spPr>
          <a:xfrm>
            <a:off x="8340811" y="2949828"/>
            <a:ext cx="364524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Flexdashboard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makes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it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easy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to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organize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your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content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into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visual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layout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:</a:t>
            </a:r>
          </a:p>
          <a:p>
            <a:endParaRPr lang="fr-FR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Each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Level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1 Header (#)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begins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 new page in the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dashboard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Each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Level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2 Header (##)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begins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 new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column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Each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Level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3 Header (###)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begins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a new box.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46806D-8E3E-1F46-A918-B501B77AF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47" y="2216962"/>
            <a:ext cx="7590904" cy="459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94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86EBE-7A7B-1341-B4C9-8AA551EE3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Interactive documents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D49B53-E9DB-DB48-B1D7-29EA523F3F33}"/>
              </a:ext>
            </a:extLst>
          </p:cNvPr>
          <p:cNvSpPr/>
          <p:nvPr/>
        </p:nvSpPr>
        <p:spPr>
          <a:xfrm>
            <a:off x="230658" y="1467017"/>
            <a:ext cx="116936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Markdown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documents are a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perfect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platform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for interactive content. To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make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your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documents interactive,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add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:</a:t>
            </a:r>
          </a:p>
          <a:p>
            <a:pPr>
              <a:buFont typeface="+mj-lt"/>
              <a:buAutoNum type="arabicPeriod"/>
            </a:pP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Interactive JavaScript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visualizations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based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on </a:t>
            </a:r>
            <a:r>
              <a:rPr lang="fr-FR" b="0" i="0" u="none" strike="noStrike" dirty="0">
                <a:solidFill>
                  <a:srgbClr val="2780E3"/>
                </a:solidFill>
                <a:effectLst/>
                <a:latin typeface="Source Sans Pro" panose="020B0503030403020204" pitchFamily="34" charset="0"/>
                <a:hlinkClick r:id="rId2"/>
              </a:rPr>
              <a:t>htmlwidgets 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or</a:t>
            </a:r>
          </a:p>
          <a:p>
            <a:pPr>
              <a:buFont typeface="+mj-lt"/>
              <a:buAutoNum type="arabicPeriod"/>
            </a:pP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Reactive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 components made </a:t>
            </a:r>
            <a:r>
              <a:rPr lang="fr-FR" b="0" i="0" dirty="0" err="1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with</a:t>
            </a:r>
            <a:r>
              <a:rPr lang="fr-FR" b="0" i="0" dirty="0">
                <a:solidFill>
                  <a:srgbClr val="404040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fr-FR" b="0" i="0" u="sng" dirty="0">
                <a:solidFill>
                  <a:srgbClr val="165BA8"/>
                </a:solidFill>
                <a:effectLst/>
                <a:latin typeface="Source Sans Pro" panose="020B0503030403020204" pitchFamily="34" charset="0"/>
                <a:hlinkClick r:id="rId3"/>
              </a:rPr>
              <a:t>Shiny</a:t>
            </a:r>
            <a:endParaRPr lang="fr-FR" b="0" i="0" dirty="0">
              <a:solidFill>
                <a:srgbClr val="404040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F4B4F-D03C-5740-BB00-EE019BAA7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406" y="2390347"/>
            <a:ext cx="7323438" cy="443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6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Shiny apps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FC9E0AE-A962-8948-9B45-3B00A08DB9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5529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08B6B-E258-BF4F-A721-6BB46005F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Shiny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1CD2EC-6A6F-6F45-AB73-DA6020CDA403}"/>
              </a:ext>
            </a:extLst>
          </p:cNvPr>
          <p:cNvSpPr/>
          <p:nvPr/>
        </p:nvSpPr>
        <p:spPr>
          <a:xfrm>
            <a:off x="652669" y="1577154"/>
            <a:ext cx="10906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Shiny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is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an R package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that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makes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it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easy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to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build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interactive web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apps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straight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from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R. </a:t>
            </a:r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You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can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host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standalone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apps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on a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webpage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or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embed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them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in </a:t>
            </a:r>
            <a:r>
              <a:rPr lang="fr-FR" b="0" i="0" u="none" strike="noStrike" dirty="0">
                <a:solidFill>
                  <a:srgbClr val="4C83B6"/>
                </a:solidFill>
                <a:effectLst/>
                <a:latin typeface="Lato"/>
                <a:hlinkClick r:id="rId3"/>
              </a:rPr>
              <a:t>R Markdown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 documents or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build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 </a:t>
            </a:r>
            <a:r>
              <a:rPr lang="fr-FR" b="0" i="0" u="none" strike="noStrike" dirty="0">
                <a:solidFill>
                  <a:srgbClr val="4C83B6"/>
                </a:solidFill>
                <a:effectLst/>
                <a:latin typeface="Lato"/>
                <a:hlinkClick r:id="rId4"/>
              </a:rPr>
              <a:t>dashboards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. </a:t>
            </a:r>
          </a:p>
          <a:p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You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can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also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extend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your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Shiny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apps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Lato"/>
              </a:rPr>
              <a:t>with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 </a:t>
            </a:r>
            <a:r>
              <a:rPr lang="fr-FR" b="0" i="0" u="none" strike="noStrike" dirty="0">
                <a:solidFill>
                  <a:srgbClr val="4C83B6"/>
                </a:solidFill>
                <a:effectLst/>
                <a:latin typeface="Lato"/>
                <a:hlinkClick r:id="rId5"/>
              </a:rPr>
              <a:t>CSS themes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, </a:t>
            </a:r>
            <a:r>
              <a:rPr lang="fr-FR" b="0" i="0" u="none" strike="noStrike" dirty="0">
                <a:solidFill>
                  <a:srgbClr val="4C83B6"/>
                </a:solidFill>
                <a:effectLst/>
                <a:latin typeface="Lato"/>
                <a:hlinkClick r:id="rId6"/>
              </a:rPr>
              <a:t>htmlwidgets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, and JavaScript </a:t>
            </a:r>
            <a:r>
              <a:rPr lang="fr-FR" b="0" i="0" u="none" strike="noStrike" dirty="0">
                <a:solidFill>
                  <a:srgbClr val="4C83B6"/>
                </a:solidFill>
                <a:effectLst/>
                <a:latin typeface="Lato"/>
                <a:hlinkClick r:id="rId7"/>
              </a:rPr>
              <a:t>actions</a:t>
            </a:r>
            <a:r>
              <a:rPr lang="fr-FR" b="0" i="0" dirty="0">
                <a:solidFill>
                  <a:srgbClr val="333333"/>
                </a:solidFill>
                <a:effectLst/>
                <a:latin typeface="Lato"/>
              </a:rPr>
              <a:t>.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6A8112-00A8-1641-98D5-C75C8429128F}"/>
              </a:ext>
            </a:extLst>
          </p:cNvPr>
          <p:cNvSpPr/>
          <p:nvPr/>
        </p:nvSpPr>
        <p:spPr>
          <a:xfrm>
            <a:off x="838200" y="3988184"/>
            <a:ext cx="411891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need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deep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knowledge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of web technologies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like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HTML, CSS and JavaScript.</a:t>
            </a:r>
          </a:p>
          <a:p>
            <a:pPr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Making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complex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interactive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apps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requires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careful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analysis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of interaction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flows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make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sure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when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an input changes,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only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the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related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outputs are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updated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21B634-C86A-754B-9127-10AC07415175}"/>
              </a:ext>
            </a:extLst>
          </p:cNvPr>
          <p:cNvSpPr/>
          <p:nvPr/>
        </p:nvSpPr>
        <p:spPr>
          <a:xfrm>
            <a:off x="4482506" y="2764969"/>
            <a:ext cx="2925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web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apps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was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for R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users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: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79341-8A8D-3C49-9C00-A65592491B44}"/>
              </a:ext>
            </a:extLst>
          </p:cNvPr>
          <p:cNvSpPr txBox="1"/>
          <p:nvPr/>
        </p:nvSpPr>
        <p:spPr>
          <a:xfrm>
            <a:off x="1754660" y="3318467"/>
            <a:ext cx="18535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 the past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83D41-576F-FB4E-AF76-51FA04940CE2}"/>
              </a:ext>
            </a:extLst>
          </p:cNvPr>
          <p:cNvSpPr txBox="1"/>
          <p:nvPr/>
        </p:nvSpPr>
        <p:spPr>
          <a:xfrm>
            <a:off x="8159578" y="3354167"/>
            <a:ext cx="18535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With shiny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87FDAB-D107-364C-B5C2-B19C5BFF058C}"/>
              </a:ext>
            </a:extLst>
          </p:cNvPr>
          <p:cNvSpPr/>
          <p:nvPr/>
        </p:nvSpPr>
        <p:spPr>
          <a:xfrm>
            <a:off x="7018638" y="3988184"/>
            <a:ext cx="44417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Providing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carefully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curated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set of user interface (</a:t>
            </a:r>
            <a:r>
              <a:rPr lang="fr-FR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UI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for short)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functions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generate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the HTML, CSS, and JavaScript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that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need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for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common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tasks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endParaRPr lang="fr-FR" b="0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Introducing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a new style of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programming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called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fr-FR" b="1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reactive</a:t>
            </a:r>
            <a:r>
              <a:rPr lang="fr-FR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1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programming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which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automatically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tracks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the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dependencies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of a code </a:t>
            </a:r>
            <a:r>
              <a:rPr lang="fr-FR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chunk</a:t>
            </a:r>
            <a:r>
              <a:rPr lang="fr-FR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52449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DBFE3-10D1-0B43-991A-464D1EC8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Shiny</a:t>
            </a:r>
            <a:r>
              <a:rPr lang="fr-FR" dirty="0"/>
              <a:t> </a:t>
            </a:r>
            <a:r>
              <a:rPr lang="fr-FR" dirty="0" err="1"/>
              <a:t>app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maintained</a:t>
            </a:r>
            <a:r>
              <a:rPr lang="fr-FR" dirty="0"/>
              <a:t> by a computer running R 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4C217-189A-CB4B-99D9-C1BF9982F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77" y="1690688"/>
            <a:ext cx="8381245" cy="497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68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F41AA-A9AB-534A-A04D-93520CAA5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E72CBA-30D5-0B44-A375-81F42A0E5E61}"/>
              </a:ext>
            </a:extLst>
          </p:cNvPr>
          <p:cNvSpPr/>
          <p:nvPr/>
        </p:nvSpPr>
        <p:spPr>
          <a:xfrm>
            <a:off x="638432" y="2030278"/>
            <a:ext cx="108533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wo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key components of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every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Shiny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app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 </a:t>
            </a:r>
            <a:r>
              <a:rPr lang="fr-FR" sz="2400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UI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(short for user interface)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which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defines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how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your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app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fr-FR" sz="2400" b="0" i="1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looks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the </a:t>
            </a:r>
            <a:r>
              <a:rPr lang="fr-FR" sz="2400" b="1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server </a:t>
            </a:r>
            <a:r>
              <a:rPr lang="fr-FR" sz="2400" b="1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function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which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defines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how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your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app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 </a:t>
            </a:r>
            <a:r>
              <a:rPr lang="fr-FR" sz="2400" b="0" i="1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works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.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Shiny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uses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reactive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programming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to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automatically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update outputs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when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inputs change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so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we’ll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finish by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learning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the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third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important component of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Shiny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apps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: </a:t>
            </a:r>
            <a:r>
              <a:rPr lang="fr-FR" sz="2400" b="0" i="0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reactive</a:t>
            </a:r>
            <a:r>
              <a:rPr lang="fr-FR" sz="2400" b="0" i="0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expressions.</a:t>
            </a:r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D5649-CB26-7041-B033-C55FD62E090B}"/>
              </a:ext>
            </a:extLst>
          </p:cNvPr>
          <p:cNvSpPr txBox="1"/>
          <p:nvPr/>
        </p:nvSpPr>
        <p:spPr>
          <a:xfrm>
            <a:off x="1655805" y="5202195"/>
            <a:ext cx="8859795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fr-FR" b="1" dirty="0" err="1"/>
              <a:t>install.packages</a:t>
            </a:r>
            <a:r>
              <a:rPr lang="fr-FR" dirty="0"/>
              <a:t>("</a:t>
            </a:r>
            <a:r>
              <a:rPr lang="fr-FR" dirty="0" err="1"/>
              <a:t>shiny</a:t>
            </a:r>
            <a:r>
              <a:rPr lang="fr-FR" dirty="0"/>
              <a:t>")</a:t>
            </a:r>
          </a:p>
          <a:p>
            <a:r>
              <a:rPr lang="fr-FR" b="1" dirty="0" err="1"/>
              <a:t>library</a:t>
            </a:r>
            <a:r>
              <a:rPr lang="fr-FR" dirty="0"/>
              <a:t>(</a:t>
            </a:r>
            <a:r>
              <a:rPr lang="fr-FR" dirty="0" err="1"/>
              <a:t>shiny</a:t>
            </a:r>
            <a:r>
              <a:rPr lang="fr-FR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2957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915" y="158296"/>
            <a:ext cx="10515600" cy="1325563"/>
          </a:xfrm>
        </p:spPr>
        <p:txBody>
          <a:bodyPr/>
          <a:lstStyle/>
          <a:p>
            <a:r>
              <a:rPr lang="en-GB" dirty="0"/>
              <a:t>Commentary sections use ‘Markdown’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Simple markup language</a:t>
            </a:r>
          </a:p>
          <a:p>
            <a:endParaRPr lang="en-GB" dirty="0"/>
          </a:p>
          <a:p>
            <a:r>
              <a:rPr lang="en-GB" dirty="0"/>
              <a:t>Designed to be nicely readable as plain text</a:t>
            </a:r>
          </a:p>
          <a:p>
            <a:endParaRPr lang="en-GB" dirty="0"/>
          </a:p>
          <a:p>
            <a:r>
              <a:rPr lang="en-GB" dirty="0"/>
              <a:t>Compiles to properly formatted text</a:t>
            </a:r>
          </a:p>
          <a:p>
            <a:endParaRPr lang="en-GB" dirty="0"/>
          </a:p>
          <a:p>
            <a:r>
              <a:rPr lang="en-GB" dirty="0"/>
              <a:t>Simple syntax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1" r="241"/>
          <a:stretch/>
        </p:blipFill>
        <p:spPr>
          <a:xfrm>
            <a:off x="8718550" y="1690688"/>
            <a:ext cx="2628900" cy="162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75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4C7B1-65C4-0849-BCDB-A5EC1C57A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app</a:t>
            </a:r>
            <a:r>
              <a:rPr lang="fr-FR" dirty="0"/>
              <a:t> 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DB8615-1D9F-3546-81AE-17E082E0E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055" y="1676455"/>
            <a:ext cx="7878637" cy="481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59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9C068-B198-2A4C-A601-A5648E74F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A4985E-726E-774D-B19C-8F042886A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886" y="1778391"/>
            <a:ext cx="8859795" cy="457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405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32899-1654-8342-8CB3-EC945E73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Inputs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6DDD2-AEFF-E54B-962C-81AEB428E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816" y="1612319"/>
            <a:ext cx="9181070" cy="479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39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1CF02-1713-1C40-8B38-9FA8540B5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Syntax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94B1C-F0C7-214F-B041-F846978E1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0029"/>
            <a:ext cx="10367319" cy="442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80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7299-8B98-2C45-9D5E-FCA8610D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inputs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711C6A-C308-EC46-931B-91DAAC1B8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914" y="1499450"/>
            <a:ext cx="9218606" cy="525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80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EF020-439C-8140-AE08-CB5EF3954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C9FC4-A0F9-9347-816E-2FF314F93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794" y="1823825"/>
            <a:ext cx="9712411" cy="46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053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22E2B-4615-0444-91C6-BCA2BE5D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AEF103-6456-5A45-8607-261CD8BD1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80" y="1446279"/>
            <a:ext cx="9173763" cy="517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56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0853-3152-9D48-AD66-FACE7DE48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9657F-3F2E-3C45-863E-F161C86FE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7" y="1506130"/>
            <a:ext cx="7780123" cy="373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316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6234D-B19E-444B-9F15-F552B6937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to assemble inputs </a:t>
            </a:r>
            <a:r>
              <a:rPr lang="fr-FR" dirty="0" err="1"/>
              <a:t>into</a:t>
            </a:r>
            <a:r>
              <a:rPr lang="fr-FR" dirty="0"/>
              <a:t> outputs 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67011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DC04D-2AC8-6349-BE51-B8A39052E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Server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67E6BA-F3DE-6C43-8F54-E7A57FDF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37" y="1670472"/>
            <a:ext cx="5001641" cy="2654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88046B-09AD-0A47-807E-B0AB9EF8F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59216"/>
            <a:ext cx="4919657" cy="2654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7B111C-0328-654E-B79A-3CA4CB40E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37" y="4213528"/>
            <a:ext cx="4919657" cy="2644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B10747-5839-794B-9D28-9F811F91E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3301" y="4267358"/>
            <a:ext cx="2054648" cy="253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91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466" y="332257"/>
            <a:ext cx="10515600" cy="1325563"/>
          </a:xfrm>
        </p:spPr>
        <p:txBody>
          <a:bodyPr/>
          <a:lstStyle/>
          <a:p>
            <a:r>
              <a:rPr lang="en-GB" dirty="0"/>
              <a:t>Markdown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Headings</a:t>
            </a:r>
          </a:p>
          <a:p>
            <a:pPr marL="457200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# Heading1</a:t>
            </a:r>
          </a:p>
          <a:p>
            <a:pPr marL="457200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## Heading 2</a:t>
            </a:r>
          </a:p>
          <a:p>
            <a:pPr marL="457200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### Heading 3 </a:t>
            </a:r>
            <a:r>
              <a:rPr lang="en-GB" dirty="0">
                <a:cs typeface="Courier New" panose="02070309020205020404" pitchFamily="49" charset="0"/>
              </a:rPr>
              <a:t>etc.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Heading 1</a:t>
            </a:r>
          </a:p>
          <a:p>
            <a:pPr marL="457200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=========</a:t>
            </a:r>
          </a:p>
          <a:p>
            <a:pPr marL="457200" lvl="1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Heading 2</a:t>
            </a:r>
          </a:p>
          <a:p>
            <a:pPr marL="457200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---------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Lists (need a blank line first)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* Bullet 1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* Sub-bullet 1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* Bullet 2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1. Numbered 1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2. Numbered 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90952" y="2815577"/>
            <a:ext cx="652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[Tab]</a:t>
            </a:r>
          </a:p>
        </p:txBody>
      </p:sp>
      <p:pic>
        <p:nvPicPr>
          <p:cNvPr id="6" name="Picture 5" descr="The 1709 Blog: US content industry and ISPs to inform and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66" y="6179409"/>
            <a:ext cx="527942" cy="454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7408" y="6237312"/>
            <a:ext cx="6613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Headings also give you navigation for your document, so they’re worth using!</a:t>
            </a:r>
          </a:p>
        </p:txBody>
      </p:sp>
    </p:spTree>
    <p:extLst>
      <p:ext uri="{BB962C8B-B14F-4D97-AF65-F5344CB8AC3E}">
        <p14:creationId xmlns:p14="http://schemas.microsoft.com/office/powerpoint/2010/main" val="36169584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8F3C8-A6F9-A443-823B-BFA9B31D0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Render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28E72-1741-FD4E-B4B9-43DC3AD7F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467" y="2978493"/>
            <a:ext cx="6566533" cy="36185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3711CE-24BC-B04D-AD50-7E2CC3061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7" y="3648629"/>
            <a:ext cx="5671751" cy="2460286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DAAF8A-DBAD-A449-A4FE-6EA8ADD276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16" t="63122" r="21859" b="30837"/>
          <a:stretch/>
        </p:blipFill>
        <p:spPr>
          <a:xfrm>
            <a:off x="2710817" y="1690688"/>
            <a:ext cx="5829300" cy="414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010F37-8E06-8545-AF20-4179E8AC59D2}"/>
              </a:ext>
            </a:extLst>
          </p:cNvPr>
          <p:cNvSpPr txBox="1"/>
          <p:nvPr/>
        </p:nvSpPr>
        <p:spPr>
          <a:xfrm>
            <a:off x="1185338" y="2212085"/>
            <a:ext cx="8363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effectLst/>
                <a:latin typeface="Droid Serif"/>
              </a:rPr>
              <a:t>Output function in UI code pairs with a render function in the server code.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17871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CDEEE-CA40-C347-8667-B491D43E4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Outputs and </a:t>
            </a:r>
            <a:r>
              <a:rPr lang="fr-FR" dirty="0" err="1"/>
              <a:t>render</a:t>
            </a:r>
            <a:r>
              <a:rPr lang="fr-FR" dirty="0"/>
              <a:t> </a:t>
            </a:r>
            <a:r>
              <a:rPr lang="fr-FR" dirty="0" err="1"/>
              <a:t>functions</a:t>
            </a:r>
            <a:endParaRPr lang="fr-FR" dirty="0"/>
          </a:p>
        </p:txBody>
      </p:sp>
      <p:pic>
        <p:nvPicPr>
          <p:cNvPr id="4" name="Picture 3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E27916D6-2010-D241-AF9F-1590EC4FD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13" t="33125" r="22353" b="27500"/>
          <a:stretch/>
        </p:blipFill>
        <p:spPr>
          <a:xfrm>
            <a:off x="1856016" y="1571625"/>
            <a:ext cx="9933213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999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1F7D-F1A5-C14E-84D3-CEC198D12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Simple </a:t>
            </a:r>
            <a:r>
              <a:rPr lang="fr-FR" dirty="0" err="1"/>
              <a:t>app</a:t>
            </a:r>
            <a:r>
              <a:rPr lang="fr-FR" dirty="0"/>
              <a:t> code</a:t>
            </a:r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F71F45B-4AB0-7243-A333-B471C86DA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3" t="24652" r="69878" b="35000"/>
          <a:stretch/>
        </p:blipFill>
        <p:spPr>
          <a:xfrm>
            <a:off x="7795581" y="2045493"/>
            <a:ext cx="3024819" cy="31837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52E4F9-6AA9-3C4B-8FB0-260918DB8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94" t="22430" r="13195" b="11597"/>
          <a:stretch/>
        </p:blipFill>
        <p:spPr>
          <a:xfrm>
            <a:off x="509587" y="1500188"/>
            <a:ext cx="6412179" cy="519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810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CB5DD-B9CC-8A44-B95D-D2DC4E84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How to </a:t>
            </a:r>
            <a:r>
              <a:rPr lang="fr-FR" dirty="0" err="1"/>
              <a:t>run</a:t>
            </a:r>
            <a:r>
              <a:rPr lang="fr-FR" dirty="0"/>
              <a:t> a </a:t>
            </a:r>
            <a:r>
              <a:rPr lang="fr-FR" dirty="0" err="1"/>
              <a:t>shiny</a:t>
            </a:r>
            <a:r>
              <a:rPr lang="fr-FR" dirty="0"/>
              <a:t> </a:t>
            </a:r>
            <a:r>
              <a:rPr lang="fr-FR" dirty="0" err="1"/>
              <a:t>app</a:t>
            </a:r>
            <a:r>
              <a:rPr lang="fr-FR" dirty="0"/>
              <a:t>?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7CE7548F-12B6-1047-A3C3-03013F18C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62" t="37083" r="21701" b="31042"/>
          <a:stretch/>
        </p:blipFill>
        <p:spPr>
          <a:xfrm>
            <a:off x="1271169" y="2118518"/>
            <a:ext cx="9649662" cy="355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74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E1391-3346-9240-8325-40E5A5A0B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1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D2D969-944D-3840-8BEF-F8D27B44DBAD}"/>
              </a:ext>
            </a:extLst>
          </p:cNvPr>
          <p:cNvSpPr txBox="1"/>
          <p:nvPr/>
        </p:nvSpPr>
        <p:spPr>
          <a:xfrm>
            <a:off x="470466" y="1538292"/>
            <a:ext cx="117215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Create a Shiny application from scratch that looks (and functions) like the one below.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There should be 2 </a:t>
            </a:r>
            <a:r>
              <a:rPr lang="en-GB" dirty="0" err="1"/>
              <a:t>textInput</a:t>
            </a:r>
            <a:r>
              <a:rPr lang="en-GB" dirty="0"/>
              <a:t> fields for entering user names, and one </a:t>
            </a:r>
            <a:r>
              <a:rPr lang="en-GB" dirty="0" err="1"/>
              <a:t>numericInput</a:t>
            </a:r>
            <a:r>
              <a:rPr lang="en-GB" dirty="0"/>
              <a:t> for entering 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message at the bottom should display the first and last names entered by the user, along with their 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GB" dirty="0"/>
            </a:br>
            <a:r>
              <a:rPr lang="en-GB" dirty="0"/>
              <a:t>Add some radio buttons to allow users to select age brackets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Change the height selector to a slider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Feel free to add extra info fields</a:t>
            </a:r>
          </a:p>
          <a:p>
            <a:endParaRPr lang="fr-FR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065ED81-159E-2146-820E-45BD31F0B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24" t="43959" r="65321" b="14792"/>
          <a:stretch/>
        </p:blipFill>
        <p:spPr>
          <a:xfrm>
            <a:off x="838200" y="3846616"/>
            <a:ext cx="3100388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965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3F26E-2BE4-AA41-94BA-889D96848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inputs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9E80A3-77B0-4840-8C05-AEF5FA026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850" y="1328747"/>
            <a:ext cx="9618377" cy="552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405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F48C-681C-4841-B50D-F71BB16F9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outputs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B9473C-F3C1-B048-83C3-AAFBD72F1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01766"/>
            <a:ext cx="9910119" cy="555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989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D6A5A-BDA7-6E47-A36D-B2C8730F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Side</a:t>
            </a:r>
            <a:r>
              <a:rPr lang="fr-FR" dirty="0"/>
              <a:t> bar </a:t>
            </a:r>
            <a:r>
              <a:rPr lang="fr-FR" dirty="0" err="1"/>
              <a:t>layouts</a:t>
            </a:r>
            <a:r>
              <a:rPr lang="fr-FR" dirty="0"/>
              <a:t> - </a:t>
            </a:r>
            <a:r>
              <a:rPr lang="fr-FR" dirty="0" err="1"/>
              <a:t>syntax</a:t>
            </a:r>
            <a:r>
              <a:rPr lang="fr-FR" dirty="0"/>
              <a:t>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60815E-E9FE-7048-ABC0-709BF30654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53" t="32708" r="51259" b="47963"/>
          <a:stretch/>
        </p:blipFill>
        <p:spPr>
          <a:xfrm>
            <a:off x="838200" y="1900238"/>
            <a:ext cx="6922934" cy="347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614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DF6B-00C5-CB42-9414-BDC827F25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Side</a:t>
            </a:r>
            <a:r>
              <a:rPr lang="fr-FR" dirty="0"/>
              <a:t> bar </a:t>
            </a:r>
            <a:r>
              <a:rPr lang="fr-FR" dirty="0" err="1"/>
              <a:t>layouts</a:t>
            </a:r>
            <a:r>
              <a:rPr lang="fr-FR" dirty="0"/>
              <a:t> - </a:t>
            </a:r>
            <a:r>
              <a:rPr lang="fr-FR" dirty="0" err="1"/>
              <a:t>example</a:t>
            </a:r>
            <a:endParaRPr lang="fr-FR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76F260B-6B0A-E945-A2CE-C7BB000D46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28" t="32188" r="24371" b="18437"/>
          <a:stretch/>
        </p:blipFill>
        <p:spPr>
          <a:xfrm>
            <a:off x="185738" y="2088355"/>
            <a:ext cx="7185047" cy="4321969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7F9B54-E535-B241-B38C-0A02267B81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83" t="36250" r="27300" b="24583"/>
          <a:stretch/>
        </p:blipFill>
        <p:spPr>
          <a:xfrm>
            <a:off x="6519863" y="2428875"/>
            <a:ext cx="52578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362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1B30D-1112-FA48-9845-B43C7B37B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Layout</a:t>
            </a:r>
            <a:r>
              <a:rPr lang="fr-FR" dirty="0"/>
              <a:t> </a:t>
            </a:r>
            <a:r>
              <a:rPr lang="fr-FR" dirty="0" err="1"/>
              <a:t>examples</a:t>
            </a:r>
            <a:endParaRPr lang="fr-FR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480133-1D79-9542-BCAA-CF1B7B5E5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13" t="32917" r="22353" b="12083"/>
          <a:stretch/>
        </p:blipFill>
        <p:spPr>
          <a:xfrm>
            <a:off x="1828800" y="1390651"/>
            <a:ext cx="8170337" cy="53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20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914" y="256268"/>
            <a:ext cx="10515600" cy="1325563"/>
          </a:xfrm>
        </p:spPr>
        <p:txBody>
          <a:bodyPr/>
          <a:lstStyle/>
          <a:p>
            <a:r>
              <a:rPr lang="en-GB" dirty="0"/>
              <a:t>Markdown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Emphasis</a:t>
            </a:r>
          </a:p>
          <a:p>
            <a:pPr marL="457200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*italics*</a:t>
            </a:r>
          </a:p>
          <a:p>
            <a:pPr marL="457200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_italics_</a:t>
            </a:r>
          </a:p>
          <a:p>
            <a:pPr marL="457200" lvl="1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**bold**</a:t>
            </a:r>
          </a:p>
          <a:p>
            <a:pPr marL="457200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__bold__</a:t>
            </a:r>
          </a:p>
          <a:p>
            <a:pPr marL="457200" lvl="1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***bold italics***</a:t>
            </a:r>
          </a:p>
          <a:p>
            <a:pPr marL="457200" lvl="1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___bold italics___</a:t>
            </a:r>
          </a:p>
          <a:p>
            <a:pPr marL="457200" lvl="1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GB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=width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\*depth\*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height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825625"/>
            <a:ext cx="5334000" cy="4351338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Other formatting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```fixed width code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```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&gt; quoted text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super^script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sub~script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~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********* </a:t>
            </a:r>
            <a:r>
              <a:rPr lang="en-GB" dirty="0">
                <a:cs typeface="Courier New" panose="02070309020205020404" pitchFamily="49" charset="0"/>
              </a:rPr>
              <a:t>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-------- </a:t>
            </a:r>
            <a:r>
              <a:rPr lang="en-GB" dirty="0">
                <a:cs typeface="Courier New" panose="02070309020205020404" pitchFamily="49" charset="0"/>
              </a:rPr>
              <a:t>page break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5004" y="4817031"/>
            <a:ext cx="202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NOT bold (escaped)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22138" y="5350430"/>
            <a:ext cx="3396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Needs blank line above and below</a:t>
            </a:r>
          </a:p>
        </p:txBody>
      </p:sp>
    </p:spTree>
    <p:extLst>
      <p:ext uri="{BB962C8B-B14F-4D97-AF65-F5344CB8AC3E}">
        <p14:creationId xmlns:p14="http://schemas.microsoft.com/office/powerpoint/2010/main" val="7024309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4D1B-FD84-6E44-8862-527DE528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Importing</a:t>
            </a:r>
            <a:r>
              <a:rPr lang="fr-FR" dirty="0"/>
              <a:t> files – </a:t>
            </a:r>
            <a:r>
              <a:rPr lang="fr-FR" dirty="0" err="1"/>
              <a:t>fileInput</a:t>
            </a:r>
            <a:r>
              <a:rPr lang="fr-FR" dirty="0"/>
              <a:t>()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DF3C17-8A2C-A04C-8880-5F70105B7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4" t="30000" r="55035" b="43333"/>
          <a:stretch/>
        </p:blipFill>
        <p:spPr>
          <a:xfrm>
            <a:off x="206164" y="2558144"/>
            <a:ext cx="5337386" cy="2300288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4226AB5-EA89-4E44-A499-CFC3B49242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86" t="33403" r="3473" b="31180"/>
          <a:stretch/>
        </p:blipFill>
        <p:spPr>
          <a:xfrm>
            <a:off x="6257924" y="2558144"/>
            <a:ext cx="5095876" cy="24288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3511FC-8ABD-ED42-8289-E25823624C46}"/>
              </a:ext>
            </a:extLst>
          </p:cNvPr>
          <p:cNvSpPr txBox="1"/>
          <p:nvPr/>
        </p:nvSpPr>
        <p:spPr>
          <a:xfrm>
            <a:off x="547689" y="1957979"/>
            <a:ext cx="78887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Unlike other inputs,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fileInput</a:t>
            </a:r>
            <a:r>
              <a:rPr lang="en-GB" b="0" i="0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() returns a data frame with 4 columns</a:t>
            </a:r>
          </a:p>
          <a:p>
            <a:pPr algn="l"/>
            <a:br>
              <a:rPr lang="en-GB" b="0" i="0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</a:br>
            <a:endParaRPr lang="en-GB" b="0" i="0" dirty="0">
              <a:solidFill>
                <a:srgbClr val="000000"/>
              </a:solidFill>
              <a:effectLst/>
              <a:latin typeface="Gill Sans MT" panose="020B0502020104020203" pitchFamily="34" charset="77"/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048C371-26E2-3A44-9CEE-1490703AE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4" t="73847" r="59451" b="19933"/>
          <a:stretch/>
        </p:blipFill>
        <p:spPr>
          <a:xfrm>
            <a:off x="206164" y="5821362"/>
            <a:ext cx="4729162" cy="5365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CEB1B7-5FBF-904B-8946-9B04F2BD1C07}"/>
              </a:ext>
            </a:extLst>
          </p:cNvPr>
          <p:cNvSpPr txBox="1"/>
          <p:nvPr/>
        </p:nvSpPr>
        <p:spPr>
          <a:xfrm>
            <a:off x="547689" y="5273931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default max file size is 5MB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39177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EC32-090B-2F43-9B55-3758298FB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Importing</a:t>
            </a:r>
            <a:r>
              <a:rPr lang="fr-FR" dirty="0"/>
              <a:t> files – </a:t>
            </a:r>
            <a:r>
              <a:rPr lang="fr-FR" dirty="0" err="1"/>
              <a:t>fileInput</a:t>
            </a:r>
            <a:r>
              <a:rPr lang="fr-FR" dirty="0"/>
              <a:t>()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741E617-1F18-FB48-97E8-9B94DEF34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2" t="20833" r="59984" b="28958"/>
          <a:stretch/>
        </p:blipFill>
        <p:spPr>
          <a:xfrm>
            <a:off x="351815" y="1436900"/>
            <a:ext cx="5496536" cy="5055975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8AB408D-2BB2-D749-A647-6A6CEA79F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68" t="24653" r="3472" b="9097"/>
          <a:stretch/>
        </p:blipFill>
        <p:spPr>
          <a:xfrm>
            <a:off x="6343650" y="1843088"/>
            <a:ext cx="50101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136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BC8D3-90AE-6E45-A953-2199DAD8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Importing</a:t>
            </a:r>
            <a:r>
              <a:rPr lang="fr-FR" dirty="0"/>
              <a:t> files – </a:t>
            </a:r>
            <a:r>
              <a:rPr lang="fr-FR" dirty="0" err="1"/>
              <a:t>fileInput</a:t>
            </a:r>
            <a:r>
              <a:rPr lang="fr-FR" dirty="0"/>
              <a:t>() 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3C34283-28DE-1647-ABC5-5D84DC499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0" t="16458" r="4167" b="23542"/>
          <a:stretch/>
        </p:blipFill>
        <p:spPr>
          <a:xfrm>
            <a:off x="314324" y="1557337"/>
            <a:ext cx="11675996" cy="477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413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7BF1B-26F5-7345-A45D-46E79CB97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Pre-processing</a:t>
            </a:r>
            <a:r>
              <a:rPr lang="fr-FR" dirty="0"/>
              <a:t> </a:t>
            </a:r>
            <a:r>
              <a:rPr lang="fr-FR" dirty="0" err="1"/>
              <a:t>datasets</a:t>
            </a:r>
            <a:endParaRPr lang="fr-FR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D9E74A7-F00C-1246-8FB3-0AD72CA04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7" t="21875" r="2084" b="10208"/>
          <a:stretch/>
        </p:blipFill>
        <p:spPr>
          <a:xfrm>
            <a:off x="351621" y="1405322"/>
            <a:ext cx="11488758" cy="520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034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9233-F97D-974A-A717-EF07F3CF1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2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0CF88D-6EFD-FA46-9388-660050778B97}"/>
              </a:ext>
            </a:extLst>
          </p:cNvPr>
          <p:cNvSpPr txBox="1"/>
          <p:nvPr/>
        </p:nvSpPr>
        <p:spPr>
          <a:xfrm>
            <a:off x="198324" y="1384051"/>
            <a:ext cx="48165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Uploading a file.</a:t>
            </a: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Create an app that looks like this one. It should:</a:t>
            </a:r>
            <a:br>
              <a:rPr lang="en-GB" b="0" i="0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</a:br>
            <a:r>
              <a:rPr lang="en-GB" b="0" i="0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- allow a csv file to be chosen and uploaded</a:t>
            </a:r>
            <a:br>
              <a:rPr lang="en-GB" b="0" i="0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</a:br>
            <a:r>
              <a:rPr lang="en-GB" b="0" i="0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- display the first few rows of data in a table</a:t>
            </a:r>
            <a:br>
              <a:rPr lang="en-GB" b="0" i="0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</a:br>
            <a:r>
              <a:rPr lang="en-GB" b="0" i="0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- have an option to change the number of rows displayed</a:t>
            </a:r>
          </a:p>
        </p:txBody>
      </p:sp>
      <p:pic>
        <p:nvPicPr>
          <p:cNvPr id="6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111D7485-080F-1942-AF8D-706006F23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3" t="24652" r="50000" b="27917"/>
          <a:stretch/>
        </p:blipFill>
        <p:spPr>
          <a:xfrm>
            <a:off x="5235687" y="1690688"/>
            <a:ext cx="6757989" cy="457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230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A0C0C-09A9-3C4B-9F5D-B913FF3FF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795D0-374B-324E-9CB2-4F292ADEF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38" y="1599552"/>
            <a:ext cx="10194324" cy="467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187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B8964-F5CD-B345-8398-87EC5141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outputs with reactive()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E8BEB-396B-9B47-885B-2216AA6E3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978" y="1690688"/>
            <a:ext cx="9029908" cy="50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610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D583-B646-D447-90F9-486B53868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prevent</a:t>
            </a:r>
            <a:r>
              <a:rPr lang="fr-FR" dirty="0"/>
              <a:t> the </a:t>
            </a:r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updating</a:t>
            </a:r>
            <a:r>
              <a:rPr lang="fr-FR" dirty="0"/>
              <a:t> the plot? </a:t>
            </a:r>
            <a:endParaRPr lang="fr-FR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9C5C2-9FD6-FA4D-B811-BC540B91E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027" y="1690688"/>
            <a:ext cx="9020432" cy="464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377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178DA-4936-8543-845B-7F533333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prevent</a:t>
            </a:r>
            <a:r>
              <a:rPr lang="fr-FR" dirty="0"/>
              <a:t> the </a:t>
            </a:r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field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updating</a:t>
            </a:r>
            <a:r>
              <a:rPr lang="fr-FR" dirty="0"/>
              <a:t> the plot? 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8F5F7D-1F84-3844-8B85-DEBBDE279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8800"/>
            <a:ext cx="4725131" cy="502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8CD95B-9F75-9747-AB04-DF5806AEC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168" y="1828800"/>
            <a:ext cx="3436907" cy="486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858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38EAC-CE8A-B143-A940-3EEB12799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Reactive</a:t>
            </a:r>
            <a:r>
              <a:rPr lang="fr-FR" dirty="0"/>
              <a:t> expressions and </a:t>
            </a:r>
            <a:r>
              <a:rPr lang="fr-FR" dirty="0" err="1"/>
              <a:t>observers</a:t>
            </a:r>
            <a:endParaRPr lang="fr-FR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B14C11-9A78-2D40-926D-4B9D2DBAC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3" t="21874" r="19357" b="10833"/>
          <a:stretch/>
        </p:blipFill>
        <p:spPr>
          <a:xfrm>
            <a:off x="2143126" y="1878013"/>
            <a:ext cx="8215312" cy="461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41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257" y="134370"/>
            <a:ext cx="10515600" cy="1325563"/>
          </a:xfrm>
        </p:spPr>
        <p:txBody>
          <a:bodyPr/>
          <a:lstStyle/>
          <a:p>
            <a:r>
              <a:rPr lang="en-GB" dirty="0"/>
              <a:t>Markdown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8012" y="1690688"/>
            <a:ext cx="11649308" cy="3125198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cs typeface="Courier New" panose="02070309020205020404" pitchFamily="49" charset="0"/>
              </a:rPr>
              <a:t>Tables</a:t>
            </a:r>
          </a:p>
          <a:p>
            <a:pPr marL="0" indent="0">
              <a:buNone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| Name     | Quest                      | Success       |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| :------- | :------------------------: | ------------: |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| Simon    | To teach R                 | Sometimes     |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| Emma     | To teach the world to sing | Always        |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| Libby    | To pass her GCSEs          | Unknown       |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8012" y="5277395"/>
            <a:ext cx="28024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:---</a:t>
            </a:r>
            <a:r>
              <a:rPr lang="en-GB" sz="2400" dirty="0"/>
              <a:t>  Left Justified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:--:</a:t>
            </a:r>
            <a:r>
              <a:rPr lang="en-GB" sz="2400" dirty="0"/>
              <a:t>  Centred</a:t>
            </a:r>
          </a:p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---:</a:t>
            </a:r>
            <a:r>
              <a:rPr lang="en-GB" sz="2400" dirty="0"/>
              <a:t>  Right Justified</a:t>
            </a:r>
          </a:p>
        </p:txBody>
      </p:sp>
    </p:spTree>
    <p:extLst>
      <p:ext uri="{BB962C8B-B14F-4D97-AF65-F5344CB8AC3E}">
        <p14:creationId xmlns:p14="http://schemas.microsoft.com/office/powerpoint/2010/main" val="28286455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FC5F7-48F3-F747-A40E-316BF8863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Action buttons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6F5C2-1F50-7847-8CFE-EA9D53263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89" y="1983779"/>
            <a:ext cx="9671222" cy="360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970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5FA3F-A1F1-5349-85A8-238A7EF44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179925-0C58-3746-B504-47E306EAB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32" y="1900033"/>
            <a:ext cx="9848335" cy="417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903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D9D5-292E-2145-AD02-16265148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Action buttons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DB021-1FBD-C34C-AC24-A2416B6A9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737" y="1291340"/>
            <a:ext cx="9707063" cy="556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435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D650E-DBD8-C04D-AC69-7D7325A1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423E96-19AE-594F-AD2C-6C5AB63C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80" y="2231385"/>
            <a:ext cx="9461157" cy="354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350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67537-6ABD-2A4F-AAE1-CF2BEE355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E2C012-8A4A-4548-9C4E-D300E1D9B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670" y="1537973"/>
            <a:ext cx="9057503" cy="495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881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9F08-1C1F-2247-A878-CF5A7351F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C06593-EDAD-E447-B23C-7CB09D9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816" y="1939933"/>
            <a:ext cx="9749481" cy="420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456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0EF00-B347-0C41-937E-0EB090778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438400" cy="1325563"/>
          </a:xfrm>
        </p:spPr>
        <p:txBody>
          <a:bodyPr>
            <a:normAutofit/>
          </a:bodyPr>
          <a:lstStyle/>
          <a:p>
            <a:r>
              <a:rPr lang="fr-FR" dirty="0" err="1"/>
              <a:t>Exercise</a:t>
            </a:r>
            <a:r>
              <a:rPr lang="fr-FR" dirty="0"/>
              <a:t> 3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77CC688-F1ED-5949-9727-BB08DF2FA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41" t="20208" r="21701" b="5324"/>
          <a:stretch/>
        </p:blipFill>
        <p:spPr>
          <a:xfrm>
            <a:off x="3471862" y="365125"/>
            <a:ext cx="7572375" cy="645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27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94D2-12FE-6149-B45D-D245AC16D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4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754214D-1002-B44C-BED2-8282F2A197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5" t="35833" r="4376" b="5324"/>
          <a:stretch/>
        </p:blipFill>
        <p:spPr>
          <a:xfrm>
            <a:off x="2074068" y="2674234"/>
            <a:ext cx="8043864" cy="4035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A2F440-F7A0-9D48-92C9-87344DF73854}"/>
              </a:ext>
            </a:extLst>
          </p:cNvPr>
          <p:cNvSpPr txBox="1"/>
          <p:nvPr/>
        </p:nvSpPr>
        <p:spPr>
          <a:xfrm>
            <a:off x="342900" y="1473905"/>
            <a:ext cx="59553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an </a:t>
            </a:r>
            <a:r>
              <a:rPr lang="fr-FR" dirty="0" err="1"/>
              <a:t>app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looks </a:t>
            </a:r>
            <a:r>
              <a:rPr lang="fr-FR" dirty="0" err="1"/>
              <a:t>like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one,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Import the </a:t>
            </a:r>
            <a:r>
              <a:rPr lang="fr-FR" dirty="0" err="1"/>
              <a:t>advs.csv</a:t>
            </a:r>
            <a:r>
              <a:rPr lang="fr-FR" dirty="0"/>
              <a:t>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Provide</a:t>
            </a:r>
            <a:r>
              <a:rPr lang="fr-FR" dirty="0"/>
              <a:t> drop down </a:t>
            </a:r>
            <a:r>
              <a:rPr lang="fr-FR" dirty="0" err="1"/>
              <a:t>lists</a:t>
            </a:r>
            <a:r>
              <a:rPr lang="fr-FR" dirty="0"/>
              <a:t> of variables to plot on x and y axes.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Filter</a:t>
            </a:r>
            <a:r>
              <a:rPr lang="fr-FR" dirty="0"/>
              <a:t> data </a:t>
            </a:r>
            <a:r>
              <a:rPr lang="fr-FR" dirty="0" err="1"/>
              <a:t>based</a:t>
            </a:r>
            <a:r>
              <a:rPr lang="fr-FR" dirty="0"/>
              <a:t> on the </a:t>
            </a:r>
            <a:r>
              <a:rPr lang="fr-FR" dirty="0" err="1"/>
              <a:t>selected</a:t>
            </a:r>
            <a:r>
              <a:rPr lang="fr-FR" dirty="0"/>
              <a:t> </a:t>
            </a:r>
            <a:r>
              <a:rPr lang="fr-FR" dirty="0" err="1"/>
              <a:t>subject</a:t>
            </a:r>
            <a:r>
              <a:rPr lang="fr-FR" dirty="0"/>
              <a:t> and </a:t>
            </a:r>
            <a:r>
              <a:rPr lang="fr-FR" dirty="0" err="1"/>
              <a:t>parameter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8395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822" y="192023"/>
            <a:ext cx="10515600" cy="1325563"/>
          </a:xfrm>
        </p:spPr>
        <p:txBody>
          <a:bodyPr/>
          <a:lstStyle/>
          <a:p>
            <a:r>
              <a:rPr lang="en-GB" dirty="0"/>
              <a:t>Markdown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07183" y="1690688"/>
            <a:ext cx="6211388" cy="1413085"/>
          </a:xfrm>
        </p:spPr>
        <p:txBody>
          <a:bodyPr>
            <a:normAutofit/>
          </a:bodyPr>
          <a:lstStyle/>
          <a:p>
            <a:r>
              <a:rPr lang="en-GB" dirty="0">
                <a:cs typeface="Courier New" panose="02070309020205020404" pitchFamily="49" charset="0"/>
              </a:rPr>
              <a:t>Markdown supports Latex equations. </a:t>
            </a:r>
          </a:p>
          <a:p>
            <a:pPr lvl="1"/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equation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cs typeface="Courier New" panose="02070309020205020404" pitchFamily="49" charset="0"/>
              </a:rPr>
              <a:t>is inline with text</a:t>
            </a:r>
          </a:p>
          <a:p>
            <a:pPr lvl="1"/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$$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equation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$$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cs typeface="Courier New" panose="02070309020205020404" pitchFamily="49" charset="0"/>
              </a:rPr>
              <a:t>is as a separate block</a:t>
            </a:r>
          </a:p>
          <a:p>
            <a:endParaRPr lang="en-GB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77164" y="2909140"/>
            <a:ext cx="29546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$\sum_{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=1}^n 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X_i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</p:txBody>
      </p:sp>
      <p:sp>
        <p:nvSpPr>
          <p:cNvPr id="6" name="Rectangle 5"/>
          <p:cNvSpPr/>
          <p:nvPr/>
        </p:nvSpPr>
        <p:spPr>
          <a:xfrm>
            <a:off x="2777164" y="3880112"/>
            <a:ext cx="15696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$F_{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}$</a:t>
            </a:r>
          </a:p>
        </p:txBody>
      </p:sp>
      <p:sp>
        <p:nvSpPr>
          <p:cNvPr id="7" name="Rectangle 6"/>
          <p:cNvSpPr/>
          <p:nvPr/>
        </p:nvSpPr>
        <p:spPr>
          <a:xfrm>
            <a:off x="2777164" y="1757051"/>
            <a:ext cx="1415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$e=mc^2$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04" y="2813920"/>
            <a:ext cx="1619250" cy="590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558" y="3737267"/>
            <a:ext cx="962025" cy="685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54" y="1718981"/>
            <a:ext cx="1714500" cy="4762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777164" y="4831472"/>
            <a:ext cx="28007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$\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{x^2 - 5y}$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92" y="4758546"/>
            <a:ext cx="2152650" cy="7524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822" y="5852906"/>
            <a:ext cx="2295525" cy="100965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77164" y="6057686"/>
            <a:ext cx="72635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$\sum_{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=1}^{n}\left( \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X_i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}{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Y_i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 \right)$</a:t>
            </a:r>
          </a:p>
        </p:txBody>
      </p:sp>
    </p:spTree>
    <p:extLst>
      <p:ext uri="{BB962C8B-B14F-4D97-AF65-F5344CB8AC3E}">
        <p14:creationId xmlns:p14="http://schemas.microsoft.com/office/powerpoint/2010/main" val="975376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0" y="2574925"/>
            <a:ext cx="4838700" cy="1325563"/>
          </a:xfrm>
        </p:spPr>
        <p:txBody>
          <a:bodyPr/>
          <a:lstStyle/>
          <a:p>
            <a:pPr algn="ctr"/>
            <a:r>
              <a:rPr lang="en-GB" dirty="0"/>
              <a:t>R code block details</a:t>
            </a:r>
          </a:p>
        </p:txBody>
      </p:sp>
    </p:spTree>
    <p:extLst>
      <p:ext uri="{BB962C8B-B14F-4D97-AF65-F5344CB8AC3E}">
        <p14:creationId xmlns:p14="http://schemas.microsoft.com/office/powerpoint/2010/main" val="2347811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27291</TotalTime>
  <Words>2415</Words>
  <Application>Microsoft Macintosh PowerPoint</Application>
  <PresentationFormat>Widescreen</PresentationFormat>
  <Paragraphs>353</Paragraphs>
  <Slides>77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7" baseType="lpstr">
      <vt:lpstr>Arial</vt:lpstr>
      <vt:lpstr>Calibri</vt:lpstr>
      <vt:lpstr>Calibri Light</vt:lpstr>
      <vt:lpstr>Courier New</vt:lpstr>
      <vt:lpstr>Droid Serif</vt:lpstr>
      <vt:lpstr>Gill Sans MT</vt:lpstr>
      <vt:lpstr>Helvetica Neue</vt:lpstr>
      <vt:lpstr>Lato</vt:lpstr>
      <vt:lpstr>Source Sans Pro</vt:lpstr>
      <vt:lpstr>Office Theme</vt:lpstr>
      <vt:lpstr>Notebooks and shiny apps</vt:lpstr>
      <vt:lpstr>Using Markdown</vt:lpstr>
      <vt:lpstr>How it works</vt:lpstr>
      <vt:lpstr>Commentary sections use ‘Markdown’</vt:lpstr>
      <vt:lpstr>Markdown basics</vt:lpstr>
      <vt:lpstr>Markdown basics</vt:lpstr>
      <vt:lpstr>Markdown basics</vt:lpstr>
      <vt:lpstr>Markdown basics</vt:lpstr>
      <vt:lpstr>R code block details</vt:lpstr>
      <vt:lpstr>Working directories</vt:lpstr>
      <vt:lpstr>Good code block practices</vt:lpstr>
      <vt:lpstr>Good code block practices</vt:lpstr>
      <vt:lpstr>Displaying tibbles</vt:lpstr>
      <vt:lpstr>Displaying tibbles</vt:lpstr>
      <vt:lpstr>Controlling warnings / errors / messages</vt:lpstr>
      <vt:lpstr>Controlling warnings / errors / messages</vt:lpstr>
      <vt:lpstr>Changing graphics options</vt:lpstr>
      <vt:lpstr>Changing document appearance</vt:lpstr>
      <vt:lpstr>Table of Contents</vt:lpstr>
      <vt:lpstr>Document themes</vt:lpstr>
      <vt:lpstr>Document themes</vt:lpstr>
      <vt:lpstr>Highlighting themes</vt:lpstr>
      <vt:lpstr>Highlighting themes</vt:lpstr>
      <vt:lpstr>Tibble / DataFrame display options</vt:lpstr>
      <vt:lpstr>Tibble / DataFrame display options</vt:lpstr>
      <vt:lpstr>Tibble / DataFrame display options</vt:lpstr>
      <vt:lpstr>knitR</vt:lpstr>
      <vt:lpstr>Example </vt:lpstr>
      <vt:lpstr>Knit button</vt:lpstr>
      <vt:lpstr>github_document</vt:lpstr>
      <vt:lpstr>Web report</vt:lpstr>
      <vt:lpstr>Slide presentation</vt:lpstr>
      <vt:lpstr>Power Point</vt:lpstr>
      <vt:lpstr>Dashboard</vt:lpstr>
      <vt:lpstr>Interactive documents</vt:lpstr>
      <vt:lpstr>Shiny apps</vt:lpstr>
      <vt:lpstr>Shiny</vt:lpstr>
      <vt:lpstr>Every Shiny app is maintained by a computer running R </vt:lpstr>
      <vt:lpstr>Introduction</vt:lpstr>
      <vt:lpstr>Build your app </vt:lpstr>
      <vt:lpstr>Inputs</vt:lpstr>
      <vt:lpstr>Inputs</vt:lpstr>
      <vt:lpstr>Syntax</vt:lpstr>
      <vt:lpstr>Other inputs</vt:lpstr>
      <vt:lpstr>Outputs</vt:lpstr>
      <vt:lpstr>Outputs</vt:lpstr>
      <vt:lpstr>Outputs</vt:lpstr>
      <vt:lpstr>how to assemble inputs into outputs ?</vt:lpstr>
      <vt:lpstr>Server function</vt:lpstr>
      <vt:lpstr>Render</vt:lpstr>
      <vt:lpstr>Outputs and render functions</vt:lpstr>
      <vt:lpstr>Simple app code</vt:lpstr>
      <vt:lpstr>How to run a shiny app?</vt:lpstr>
      <vt:lpstr>Exercise 1 </vt:lpstr>
      <vt:lpstr>Two inputs</vt:lpstr>
      <vt:lpstr>Two outputs</vt:lpstr>
      <vt:lpstr>Side bar layouts - syntax </vt:lpstr>
      <vt:lpstr>Side bar layouts - example</vt:lpstr>
      <vt:lpstr>Layout examples</vt:lpstr>
      <vt:lpstr>Importing files – fileInput() </vt:lpstr>
      <vt:lpstr>Importing files – fileInput() </vt:lpstr>
      <vt:lpstr>Importing files – fileInput() </vt:lpstr>
      <vt:lpstr>Pre-processing datasets</vt:lpstr>
      <vt:lpstr>Exercise 2 </vt:lpstr>
      <vt:lpstr>Reactivity</vt:lpstr>
      <vt:lpstr>Two outputs with reactive()</vt:lpstr>
      <vt:lpstr>Can we prevent the title field from updating the plot? </vt:lpstr>
      <vt:lpstr>Can we prevent the title field from updating the plot? </vt:lpstr>
      <vt:lpstr>Reactive expressions and observers</vt:lpstr>
      <vt:lpstr>Action buttons</vt:lpstr>
      <vt:lpstr>PowerPoint Presentation</vt:lpstr>
      <vt:lpstr>Action buttons</vt:lpstr>
      <vt:lpstr>PowerPoint Presentation</vt:lpstr>
      <vt:lpstr>PowerPoint Presentation</vt:lpstr>
      <vt:lpstr>Summary</vt:lpstr>
      <vt:lpstr>Exercise 3</vt:lpstr>
      <vt:lpstr>Exercise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Notebooks and shiny apps</dc:title>
  <dc:creator>Microsoft Office User</dc:creator>
  <cp:lastModifiedBy>Microsoft Office User</cp:lastModifiedBy>
  <cp:revision>6</cp:revision>
  <dcterms:created xsi:type="dcterms:W3CDTF">2022-08-18T13:21:23Z</dcterms:created>
  <dcterms:modified xsi:type="dcterms:W3CDTF">2022-12-07T15:30:08Z</dcterms:modified>
</cp:coreProperties>
</file>